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4" r:id="rId5"/>
    <p:sldMasterId id="214748367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y="6858000" cx="9144000"/>
  <p:notesSz cx="6858000" cy="9144000"/>
  <p:embeddedFontLst>
    <p:embeddedFont>
      <p:font typeface="Helvetica Neue"/>
      <p:regular r:id="rId23"/>
      <p:bold r:id="rId24"/>
      <p:italic r:id="rId25"/>
      <p:boldItalic r:id="rId26"/>
    </p:embeddedFont>
    <p:embeddedFont>
      <p:font typeface="Helvetica Neue Light"/>
      <p:regular r:id="rId27"/>
      <p:bold r:id="rId28"/>
      <p:italic r:id="rId29"/>
      <p:boldItalic r:id="rId30"/>
    </p:embeddedFont>
    <p:embeddedFont>
      <p:font typeface="Open Sans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35" roundtripDataSignature="AMtx7mgIndBjNdj17eMusEvkgxP3/ZWU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HelveticaNeue-bold.fntdata"/><Relationship Id="rId23" Type="http://schemas.openxmlformats.org/officeDocument/2006/relationships/font" Target="fonts/HelveticaNeue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HelveticaNeue-boldItalic.fntdata"/><Relationship Id="rId25" Type="http://schemas.openxmlformats.org/officeDocument/2006/relationships/font" Target="fonts/HelveticaNeue-italic.fntdata"/><Relationship Id="rId28" Type="http://schemas.openxmlformats.org/officeDocument/2006/relationships/font" Target="fonts/HelveticaNeueLight-bold.fntdata"/><Relationship Id="rId27" Type="http://schemas.openxmlformats.org/officeDocument/2006/relationships/font" Target="fonts/HelveticaNeueLight-regular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HelveticaNeueLight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OpenSans-regular.fntdata"/><Relationship Id="rId30" Type="http://schemas.openxmlformats.org/officeDocument/2006/relationships/font" Target="fonts/HelveticaNeueLight-boldItalic.fntdata"/><Relationship Id="rId11" Type="http://schemas.openxmlformats.org/officeDocument/2006/relationships/slide" Target="slides/slide4.xml"/><Relationship Id="rId33" Type="http://schemas.openxmlformats.org/officeDocument/2006/relationships/font" Target="fonts/OpenSans-italic.fntdata"/><Relationship Id="rId10" Type="http://schemas.openxmlformats.org/officeDocument/2006/relationships/slide" Target="slides/slide3.xml"/><Relationship Id="rId32" Type="http://schemas.openxmlformats.org/officeDocument/2006/relationships/font" Target="fonts/OpenSans-bold.fntdata"/><Relationship Id="rId13" Type="http://schemas.openxmlformats.org/officeDocument/2006/relationships/slide" Target="slides/slide6.xml"/><Relationship Id="rId35" Type="http://customschemas.google.com/relationships/presentationmetadata" Target="metadata"/><Relationship Id="rId12" Type="http://schemas.openxmlformats.org/officeDocument/2006/relationships/slide" Target="slides/slide5.xml"/><Relationship Id="rId34" Type="http://schemas.openxmlformats.org/officeDocument/2006/relationships/font" Target="fonts/OpenSans-boldItalic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1" name="Google Shape;45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9c7a074aa7_0_394:notes"/>
          <p:cNvSpPr/>
          <p:nvPr>
            <p:ph idx="2" type="sldImg"/>
          </p:nvPr>
        </p:nvSpPr>
        <p:spPr>
          <a:xfrm>
            <a:off x="1143003" y="685800"/>
            <a:ext cx="4572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28" name="Google Shape;528;g9c7a074aa7_0_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g9c7a074aa7_0_39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9c7a074aa7_0_5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7" name="Google Shape;537;g9c7a074aa7_0_5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9c7a074aa7_0_5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4" name="Google Shape;544;g9c7a074aa7_0_50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7ece96b81e_1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1" name="Google Shape;551;g7ece96b81e_1_9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7ece96b81e_1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3" name="Google Shape;563;g7ece96b81e_1_17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7ece96b81e_1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0" name="Google Shape;570;g7ece96b81e_1_18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9c7a074aa7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9" name="Google Shape;459;g9c7a074aa7_0_20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9c7a074aa7_0_5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6" name="Google Shape;466;g9c7a074aa7_0_50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73" name="Google Shape;4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4" name="Google Shape;474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701d719c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3" name="Google Shape;483;g701d719cf2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0" name="Google Shape;49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9" name="Google Shape;49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0" name="Google Shape;51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9c7a074aa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7" name="Google Shape;517;g9c7a074aa7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type="ctrTitle"/>
          </p:nvPr>
        </p:nvSpPr>
        <p:spPr>
          <a:xfrm>
            <a:off x="584199" y="3960813"/>
            <a:ext cx="8099426" cy="492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173D"/>
              </a:buClr>
              <a:buSzPts val="3200"/>
              <a:buFont typeface="Arial"/>
              <a:buNone/>
              <a:defRPr b="1" sz="3200">
                <a:solidFill>
                  <a:srgbClr val="29173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" type="subTitle"/>
          </p:nvPr>
        </p:nvSpPr>
        <p:spPr>
          <a:xfrm>
            <a:off x="584199" y="4449763"/>
            <a:ext cx="8099426" cy="1027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E1A6D"/>
              </a:buClr>
              <a:buSzPts val="3200"/>
              <a:buNone/>
              <a:defRPr b="0" sz="3200">
                <a:solidFill>
                  <a:srgbClr val="8E1A6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9"/>
          <p:cNvSpPr/>
          <p:nvPr/>
        </p:nvSpPr>
        <p:spPr>
          <a:xfrm>
            <a:off x="0" y="0"/>
            <a:ext cx="9144000" cy="1564105"/>
          </a:xfrm>
          <a:prstGeom prst="rect">
            <a:avLst/>
          </a:prstGeom>
          <a:solidFill>
            <a:srgbClr val="29173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9"/>
          <p:cNvSpPr/>
          <p:nvPr/>
        </p:nvSpPr>
        <p:spPr>
          <a:xfrm>
            <a:off x="0" y="6697579"/>
            <a:ext cx="9144000" cy="160421"/>
          </a:xfrm>
          <a:prstGeom prst="rect">
            <a:avLst/>
          </a:prstGeom>
          <a:solidFill>
            <a:srgbClr val="8E1A6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9"/>
          <p:cNvSpPr/>
          <p:nvPr/>
        </p:nvSpPr>
        <p:spPr>
          <a:xfrm>
            <a:off x="254000" y="6374413"/>
            <a:ext cx="644525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all rights reserved, BrandTwist 2020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4200" y="2127886"/>
            <a:ext cx="2573223" cy="1316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175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9" name="Google Shape;89;p1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90" name="Google Shape;90;p17"/>
          <p:cNvSpPr txBox="1"/>
          <p:nvPr>
            <p:ph idx="12" type="sldNum"/>
          </p:nvPr>
        </p:nvSpPr>
        <p:spPr>
          <a:xfrm>
            <a:off x="8048624" y="6261100"/>
            <a:ext cx="6381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17"/>
          <p:cNvSpPr/>
          <p:nvPr/>
        </p:nvSpPr>
        <p:spPr>
          <a:xfrm>
            <a:off x="0" y="6697579"/>
            <a:ext cx="9144000" cy="160421"/>
          </a:xfrm>
          <a:prstGeom prst="rect">
            <a:avLst/>
          </a:prstGeom>
          <a:solidFill>
            <a:srgbClr val="8E1A6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7"/>
          <p:cNvSpPr/>
          <p:nvPr/>
        </p:nvSpPr>
        <p:spPr>
          <a:xfrm>
            <a:off x="0" y="-2841"/>
            <a:ext cx="9144000" cy="160421"/>
          </a:xfrm>
          <a:prstGeom prst="rect">
            <a:avLst/>
          </a:prstGeom>
          <a:solidFill>
            <a:srgbClr val="29173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4694" y="6188083"/>
            <a:ext cx="933450" cy="477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, No Logo">
  <p:cSld name="Blank, No Logo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/>
          <p:nvPr/>
        </p:nvSpPr>
        <p:spPr>
          <a:xfrm>
            <a:off x="0" y="6697579"/>
            <a:ext cx="9144000" cy="160421"/>
          </a:xfrm>
          <a:prstGeom prst="rect">
            <a:avLst/>
          </a:prstGeom>
          <a:solidFill>
            <a:srgbClr val="8E1A6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8"/>
          <p:cNvSpPr/>
          <p:nvPr/>
        </p:nvSpPr>
        <p:spPr>
          <a:xfrm>
            <a:off x="0" y="-2841"/>
            <a:ext cx="9144000" cy="160421"/>
          </a:xfrm>
          <a:prstGeom prst="rect">
            <a:avLst/>
          </a:prstGeom>
          <a:solidFill>
            <a:srgbClr val="29173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id Brand Pyramid">
  <p:cSld name="Solid Brand Pyramid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457200" y="274638"/>
            <a:ext cx="8229600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9"/>
          <p:cNvSpPr txBox="1"/>
          <p:nvPr>
            <p:ph idx="12" type="sldNum"/>
          </p:nvPr>
        </p:nvSpPr>
        <p:spPr>
          <a:xfrm>
            <a:off x="8048624" y="6261100"/>
            <a:ext cx="6381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p19"/>
          <p:cNvSpPr/>
          <p:nvPr/>
        </p:nvSpPr>
        <p:spPr>
          <a:xfrm>
            <a:off x="0" y="6697579"/>
            <a:ext cx="9144000" cy="160421"/>
          </a:xfrm>
          <a:prstGeom prst="rect">
            <a:avLst/>
          </a:prstGeom>
          <a:solidFill>
            <a:srgbClr val="8E1A6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0" y="-2841"/>
            <a:ext cx="9144000" cy="160421"/>
          </a:xfrm>
          <a:prstGeom prst="rect">
            <a:avLst/>
          </a:prstGeom>
          <a:solidFill>
            <a:srgbClr val="29173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4694" y="6188083"/>
            <a:ext cx="933450" cy="47774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/>
          <p:nvPr/>
        </p:nvSpPr>
        <p:spPr>
          <a:xfrm>
            <a:off x="6478745" y="3818596"/>
            <a:ext cx="2273300" cy="1143000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63500" rotWithShape="0" algn="ctr" dir="2700000" dist="38099">
              <a:schemeClr val="lt2">
                <a:alpha val="74509"/>
              </a:schemeClr>
            </a:outerShdw>
          </a:effectLst>
        </p:spPr>
        <p:txBody>
          <a:bodyPr anchorCtr="0" anchor="t" bIns="26600" lIns="53200" spcFirstLastPara="1" rIns="53200" wrap="square" tIns="266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464665" y="3807484"/>
            <a:ext cx="2247900" cy="115411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anchorCtr="0" anchor="t" bIns="26600" lIns="53200" spcFirstLastPara="1" rIns="53200" wrap="square" tIns="266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9"/>
          <p:cNvSpPr/>
          <p:nvPr/>
        </p:nvSpPr>
        <p:spPr>
          <a:xfrm>
            <a:off x="3972082" y="3807484"/>
            <a:ext cx="2262188" cy="1154112"/>
          </a:xfrm>
          <a:prstGeom prst="rect">
            <a:avLst/>
          </a:prstGeom>
          <a:solidFill>
            <a:srgbClr val="56B92D"/>
          </a:solidFill>
          <a:ln>
            <a:noFill/>
          </a:ln>
          <a:effectLst>
            <a:outerShdw blurRad="63500" rotWithShape="0" algn="ctr" dir="2700000" dist="38099">
              <a:schemeClr val="lt2">
                <a:alpha val="74509"/>
              </a:schemeClr>
            </a:outerShdw>
          </a:effectLst>
        </p:spPr>
        <p:txBody>
          <a:bodyPr anchorCtr="0" anchor="t" bIns="26600" lIns="53200" spcFirstLastPara="1" rIns="53200" wrap="square" tIns="266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9"/>
          <p:cNvSpPr/>
          <p:nvPr/>
        </p:nvSpPr>
        <p:spPr>
          <a:xfrm>
            <a:off x="2606832" y="1549679"/>
            <a:ext cx="5029200" cy="2045369"/>
          </a:xfrm>
          <a:prstGeom prst="triangle">
            <a:avLst>
              <a:gd fmla="val 49279" name="adj"/>
            </a:avLst>
          </a:prstGeom>
          <a:solidFill>
            <a:srgbClr val="7030A0"/>
          </a:solidFill>
          <a:ln cap="flat" cmpd="sng" w="9525">
            <a:solidFill>
              <a:srgbClr val="4A7EB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473232" y="966817"/>
            <a:ext cx="1206500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2404968" y="1000934"/>
            <a:ext cx="5334000" cy="369888"/>
          </a:xfrm>
          <a:prstGeom prst="rect">
            <a:avLst/>
          </a:prstGeom>
          <a:solidFill>
            <a:srgbClr val="7F7F7F"/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9"/>
          <p:cNvSpPr/>
          <p:nvPr/>
        </p:nvSpPr>
        <p:spPr>
          <a:xfrm>
            <a:off x="460532" y="2446705"/>
            <a:ext cx="86433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9"/>
          <p:cNvSpPr/>
          <p:nvPr/>
        </p:nvSpPr>
        <p:spPr>
          <a:xfrm>
            <a:off x="473232" y="4192900"/>
            <a:ext cx="7360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9"/>
          <p:cNvSpPr/>
          <p:nvPr/>
        </p:nvSpPr>
        <p:spPr>
          <a:xfrm>
            <a:off x="473232" y="5490697"/>
            <a:ext cx="7489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9"/>
          <p:cNvSpPr/>
          <p:nvPr/>
        </p:nvSpPr>
        <p:spPr>
          <a:xfrm>
            <a:off x="1822104" y="5178792"/>
            <a:ext cx="914400" cy="914400"/>
          </a:xfrm>
          <a:prstGeom prst="rect">
            <a:avLst/>
          </a:prstGeom>
          <a:solidFill>
            <a:srgbClr val="7F7F7F"/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9"/>
          <p:cNvSpPr/>
          <p:nvPr/>
        </p:nvSpPr>
        <p:spPr>
          <a:xfrm>
            <a:off x="7460904" y="5178792"/>
            <a:ext cx="914400" cy="914400"/>
          </a:xfrm>
          <a:prstGeom prst="rect">
            <a:avLst/>
          </a:prstGeom>
          <a:solidFill>
            <a:srgbClr val="7F7F7F"/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9"/>
          <p:cNvSpPr/>
          <p:nvPr/>
        </p:nvSpPr>
        <p:spPr>
          <a:xfrm>
            <a:off x="6317904" y="5178792"/>
            <a:ext cx="914400" cy="914400"/>
          </a:xfrm>
          <a:prstGeom prst="rect">
            <a:avLst/>
          </a:prstGeom>
          <a:solidFill>
            <a:srgbClr val="7F7F7F"/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9"/>
          <p:cNvSpPr/>
          <p:nvPr/>
        </p:nvSpPr>
        <p:spPr>
          <a:xfrm>
            <a:off x="5174904" y="5178792"/>
            <a:ext cx="914400" cy="914400"/>
          </a:xfrm>
          <a:prstGeom prst="rect">
            <a:avLst/>
          </a:prstGeom>
          <a:solidFill>
            <a:srgbClr val="7F7F7F"/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9"/>
          <p:cNvSpPr/>
          <p:nvPr/>
        </p:nvSpPr>
        <p:spPr>
          <a:xfrm>
            <a:off x="4031904" y="5178792"/>
            <a:ext cx="914400" cy="914400"/>
          </a:xfrm>
          <a:prstGeom prst="rect">
            <a:avLst/>
          </a:prstGeom>
          <a:solidFill>
            <a:srgbClr val="7F7F7F"/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9"/>
          <p:cNvSpPr/>
          <p:nvPr/>
        </p:nvSpPr>
        <p:spPr>
          <a:xfrm>
            <a:off x="2965104" y="5178792"/>
            <a:ext cx="914400" cy="914400"/>
          </a:xfrm>
          <a:prstGeom prst="rect">
            <a:avLst/>
          </a:prstGeom>
          <a:solidFill>
            <a:srgbClr val="7F7F7F"/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enefit Pyramid">
  <p:cSld name="Benefit Pyramid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type="title"/>
          </p:nvPr>
        </p:nvSpPr>
        <p:spPr>
          <a:xfrm>
            <a:off x="457200" y="274638"/>
            <a:ext cx="8229600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2" type="sldNum"/>
          </p:nvPr>
        </p:nvSpPr>
        <p:spPr>
          <a:xfrm>
            <a:off x="8048624" y="6261100"/>
            <a:ext cx="6381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" name="Google Shape;121;p20"/>
          <p:cNvSpPr/>
          <p:nvPr/>
        </p:nvSpPr>
        <p:spPr>
          <a:xfrm>
            <a:off x="0" y="6697579"/>
            <a:ext cx="9144000" cy="160421"/>
          </a:xfrm>
          <a:prstGeom prst="rect">
            <a:avLst/>
          </a:prstGeom>
          <a:solidFill>
            <a:srgbClr val="8E1A6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0"/>
          <p:cNvSpPr/>
          <p:nvPr/>
        </p:nvSpPr>
        <p:spPr>
          <a:xfrm>
            <a:off x="0" y="-2841"/>
            <a:ext cx="9144000" cy="160421"/>
          </a:xfrm>
          <a:prstGeom prst="rect">
            <a:avLst/>
          </a:prstGeom>
          <a:solidFill>
            <a:srgbClr val="29173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4694" y="6188083"/>
            <a:ext cx="933450" cy="4777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3307773" y="3804602"/>
            <a:ext cx="4074102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5" name="Google Shape;125;p20"/>
          <p:cNvCxnSpPr/>
          <p:nvPr/>
        </p:nvCxnSpPr>
        <p:spPr>
          <a:xfrm>
            <a:off x="4179455" y="2659115"/>
            <a:ext cx="2366818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6" name="Google Shape;126;p20"/>
          <p:cNvCxnSpPr/>
          <p:nvPr/>
        </p:nvCxnSpPr>
        <p:spPr>
          <a:xfrm>
            <a:off x="2459182" y="4977909"/>
            <a:ext cx="5749636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7" name="Google Shape;127;p20"/>
          <p:cNvSpPr/>
          <p:nvPr/>
        </p:nvSpPr>
        <p:spPr>
          <a:xfrm>
            <a:off x="1680935" y="1021074"/>
            <a:ext cx="7320190" cy="5027302"/>
          </a:xfrm>
          <a:prstGeom prst="triangle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0"/>
          <p:cNvSpPr txBox="1"/>
          <p:nvPr/>
        </p:nvSpPr>
        <p:spPr>
          <a:xfrm>
            <a:off x="473231" y="1419285"/>
            <a:ext cx="277104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HIGHER ORDER BENEFITS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0"/>
          <p:cNvSpPr/>
          <p:nvPr/>
        </p:nvSpPr>
        <p:spPr>
          <a:xfrm>
            <a:off x="460532" y="2659115"/>
            <a:ext cx="27709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EMOTIONAL BENEFITS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0"/>
          <p:cNvSpPr/>
          <p:nvPr/>
        </p:nvSpPr>
        <p:spPr>
          <a:xfrm>
            <a:off x="473232" y="3741102"/>
            <a:ext cx="16806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BENEFITS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0"/>
          <p:cNvSpPr/>
          <p:nvPr/>
        </p:nvSpPr>
        <p:spPr>
          <a:xfrm>
            <a:off x="473232" y="4991731"/>
            <a:ext cx="162939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ATTRIBUTES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473231" y="2012784"/>
            <a:ext cx="277104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this enables (ex. What they can accomplish/be)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473231" y="2980822"/>
            <a:ext cx="146351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they feel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473232" y="4293886"/>
            <a:ext cx="162939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they can do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473231" y="5313438"/>
            <a:ext cx="146351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you offer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Development">
  <p:cSld name="Name Developmen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21"/>
          <p:cNvGrpSpPr/>
          <p:nvPr/>
        </p:nvGrpSpPr>
        <p:grpSpPr>
          <a:xfrm>
            <a:off x="753446" y="931861"/>
            <a:ext cx="8047125" cy="5526645"/>
            <a:chOff x="80875" y="721515"/>
            <a:chExt cx="8868844" cy="6090989"/>
          </a:xfrm>
        </p:grpSpPr>
        <p:sp>
          <p:nvSpPr>
            <p:cNvPr id="138" name="Google Shape;138;p21"/>
            <p:cNvSpPr/>
            <p:nvPr/>
          </p:nvSpPr>
          <p:spPr>
            <a:xfrm>
              <a:off x="1718710" y="5459340"/>
              <a:ext cx="1447800" cy="762000"/>
            </a:xfrm>
            <a:prstGeom prst="ellipse">
              <a:avLst/>
            </a:prstGeom>
            <a:noFill/>
            <a:ln cap="flat" cmpd="sng" w="28575">
              <a:solidFill>
                <a:srgbClr val="A3288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21"/>
            <p:cNvSpPr/>
            <p:nvPr/>
          </p:nvSpPr>
          <p:spPr>
            <a:xfrm>
              <a:off x="6130319" y="2133600"/>
              <a:ext cx="1447800" cy="762000"/>
            </a:xfrm>
            <a:prstGeom prst="ellipse">
              <a:avLst/>
            </a:prstGeom>
            <a:noFill/>
            <a:ln cap="flat" cmpd="sng" w="28575">
              <a:solidFill>
                <a:srgbClr val="A3288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1"/>
            <p:cNvSpPr/>
            <p:nvPr/>
          </p:nvSpPr>
          <p:spPr>
            <a:xfrm>
              <a:off x="7026197" y="4114800"/>
              <a:ext cx="1447800" cy="762000"/>
            </a:xfrm>
            <a:prstGeom prst="ellipse">
              <a:avLst/>
            </a:prstGeom>
            <a:noFill/>
            <a:ln cap="flat" cmpd="sng" w="28575">
              <a:solidFill>
                <a:srgbClr val="A3288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1"/>
            <p:cNvSpPr/>
            <p:nvPr/>
          </p:nvSpPr>
          <p:spPr>
            <a:xfrm>
              <a:off x="5753100" y="5486400"/>
              <a:ext cx="1447800" cy="762000"/>
            </a:xfrm>
            <a:prstGeom prst="ellipse">
              <a:avLst/>
            </a:prstGeom>
            <a:noFill/>
            <a:ln cap="flat" cmpd="sng" w="28575">
              <a:solidFill>
                <a:srgbClr val="A3288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1"/>
            <p:cNvSpPr/>
            <p:nvPr/>
          </p:nvSpPr>
          <p:spPr>
            <a:xfrm>
              <a:off x="3529613" y="1296001"/>
              <a:ext cx="1447800" cy="762000"/>
            </a:xfrm>
            <a:prstGeom prst="ellipse">
              <a:avLst/>
            </a:prstGeom>
            <a:noFill/>
            <a:ln cap="flat" cmpd="sng" w="28575">
              <a:solidFill>
                <a:srgbClr val="A3288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1"/>
            <p:cNvSpPr/>
            <p:nvPr/>
          </p:nvSpPr>
          <p:spPr>
            <a:xfrm>
              <a:off x="978884" y="2178158"/>
              <a:ext cx="1447800" cy="762000"/>
            </a:xfrm>
            <a:prstGeom prst="ellipse">
              <a:avLst/>
            </a:prstGeom>
            <a:noFill/>
            <a:ln cap="flat" cmpd="sng" w="28575">
              <a:solidFill>
                <a:srgbClr val="A3288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1"/>
            <p:cNvSpPr/>
            <p:nvPr/>
          </p:nvSpPr>
          <p:spPr>
            <a:xfrm>
              <a:off x="265261" y="4114800"/>
              <a:ext cx="1447800" cy="762000"/>
            </a:xfrm>
            <a:prstGeom prst="ellipse">
              <a:avLst/>
            </a:prstGeom>
            <a:noFill/>
            <a:ln cap="flat" cmpd="sng" w="28575">
              <a:solidFill>
                <a:srgbClr val="A3288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5" name="Google Shape;145;p21"/>
            <p:cNvCxnSpPr/>
            <p:nvPr/>
          </p:nvCxnSpPr>
          <p:spPr>
            <a:xfrm>
              <a:off x="5257799" y="4336139"/>
              <a:ext cx="1063019" cy="1136953"/>
            </a:xfrm>
            <a:prstGeom prst="straightConnector1">
              <a:avLst/>
            </a:prstGeom>
            <a:noFill/>
            <a:ln cap="flat" cmpd="sng" w="9525">
              <a:solidFill>
                <a:srgbClr val="A3288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6" name="Google Shape;146;p21"/>
            <p:cNvCxnSpPr/>
            <p:nvPr/>
          </p:nvCxnSpPr>
          <p:spPr>
            <a:xfrm rot="10800000">
              <a:off x="5791200" y="3886199"/>
              <a:ext cx="1277666" cy="469097"/>
            </a:xfrm>
            <a:prstGeom prst="straightConnector1">
              <a:avLst/>
            </a:prstGeom>
            <a:noFill/>
            <a:ln cap="flat" cmpd="sng" w="9525">
              <a:solidFill>
                <a:srgbClr val="A3288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7" name="Google Shape;147;p21"/>
            <p:cNvCxnSpPr/>
            <p:nvPr/>
          </p:nvCxnSpPr>
          <p:spPr>
            <a:xfrm flipH="1" rot="10800000">
              <a:off x="5334000" y="2746978"/>
              <a:ext cx="914400" cy="457200"/>
            </a:xfrm>
            <a:prstGeom prst="straightConnector1">
              <a:avLst/>
            </a:prstGeom>
            <a:noFill/>
            <a:ln cap="flat" cmpd="sng" w="9525">
              <a:solidFill>
                <a:srgbClr val="A3288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8" name="Google Shape;148;p21"/>
            <p:cNvCxnSpPr/>
            <p:nvPr/>
          </p:nvCxnSpPr>
          <p:spPr>
            <a:xfrm>
              <a:off x="4267200" y="2058002"/>
              <a:ext cx="0" cy="940076"/>
            </a:xfrm>
            <a:prstGeom prst="straightConnector1">
              <a:avLst/>
            </a:prstGeom>
            <a:noFill/>
            <a:ln cap="flat" cmpd="sng" w="9525">
              <a:solidFill>
                <a:srgbClr val="A3288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9" name="Google Shape;149;p21"/>
            <p:cNvCxnSpPr/>
            <p:nvPr/>
          </p:nvCxnSpPr>
          <p:spPr>
            <a:xfrm>
              <a:off x="2362201" y="2746977"/>
              <a:ext cx="914400" cy="391143"/>
            </a:xfrm>
            <a:prstGeom prst="straightConnector1">
              <a:avLst/>
            </a:prstGeom>
            <a:noFill/>
            <a:ln cap="flat" cmpd="sng" w="9525">
              <a:solidFill>
                <a:srgbClr val="A3288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0" name="Google Shape;150;p21"/>
            <p:cNvCxnSpPr/>
            <p:nvPr/>
          </p:nvCxnSpPr>
          <p:spPr>
            <a:xfrm flipH="1" rot="10800000">
              <a:off x="1713061" y="4114800"/>
              <a:ext cx="1143000" cy="381000"/>
            </a:xfrm>
            <a:prstGeom prst="straightConnector1">
              <a:avLst/>
            </a:prstGeom>
            <a:noFill/>
            <a:ln cap="flat" cmpd="sng" w="9525">
              <a:solidFill>
                <a:srgbClr val="A3288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51" name="Google Shape;151;p21"/>
            <p:cNvSpPr/>
            <p:nvPr/>
          </p:nvSpPr>
          <p:spPr>
            <a:xfrm>
              <a:off x="2669781" y="2998078"/>
              <a:ext cx="3121419" cy="1538430"/>
            </a:xfrm>
            <a:prstGeom prst="ellipse">
              <a:avLst/>
            </a:prstGeom>
            <a:noFill/>
            <a:ln cap="flat" cmpd="sng" w="12700">
              <a:solidFill>
                <a:srgbClr val="A3288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21"/>
            <p:cNvSpPr/>
            <p:nvPr/>
          </p:nvSpPr>
          <p:spPr>
            <a:xfrm>
              <a:off x="3581400" y="721515"/>
              <a:ext cx="1371600" cy="495078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rgbClr val="A3288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21"/>
            <p:cNvSpPr/>
            <p:nvPr/>
          </p:nvSpPr>
          <p:spPr>
            <a:xfrm>
              <a:off x="7578119" y="1752600"/>
              <a:ext cx="1371600" cy="6096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rgbClr val="A3288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21"/>
            <p:cNvSpPr/>
            <p:nvPr/>
          </p:nvSpPr>
          <p:spPr>
            <a:xfrm>
              <a:off x="7578119" y="3119310"/>
              <a:ext cx="1371600" cy="6096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rgbClr val="A3288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1"/>
            <p:cNvSpPr/>
            <p:nvPr/>
          </p:nvSpPr>
          <p:spPr>
            <a:xfrm>
              <a:off x="7391400" y="5506602"/>
              <a:ext cx="1371600" cy="6096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rgbClr val="A3288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21"/>
            <p:cNvSpPr/>
            <p:nvPr/>
          </p:nvSpPr>
          <p:spPr>
            <a:xfrm>
              <a:off x="80875" y="5410200"/>
              <a:ext cx="1371600" cy="6096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rgbClr val="A3288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21"/>
            <p:cNvSpPr/>
            <p:nvPr/>
          </p:nvSpPr>
          <p:spPr>
            <a:xfrm>
              <a:off x="106323" y="1524287"/>
              <a:ext cx="1371600" cy="6096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rgbClr val="A3288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21"/>
            <p:cNvSpPr/>
            <p:nvPr/>
          </p:nvSpPr>
          <p:spPr>
            <a:xfrm>
              <a:off x="80875" y="3276600"/>
              <a:ext cx="1371600" cy="6096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rgbClr val="A3288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9" name="Google Shape;159;p21"/>
            <p:cNvCxnSpPr/>
            <p:nvPr/>
          </p:nvCxnSpPr>
          <p:spPr>
            <a:xfrm flipH="1" rot="10800000">
              <a:off x="2870644" y="4435816"/>
              <a:ext cx="533399" cy="1102595"/>
            </a:xfrm>
            <a:prstGeom prst="straightConnector1">
              <a:avLst/>
            </a:prstGeom>
            <a:noFill/>
            <a:ln cap="flat" cmpd="sng" w="9525">
              <a:solidFill>
                <a:srgbClr val="A3288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0" name="Google Shape;160;p21"/>
            <p:cNvCxnSpPr/>
            <p:nvPr/>
          </p:nvCxnSpPr>
          <p:spPr>
            <a:xfrm>
              <a:off x="4270838" y="4536508"/>
              <a:ext cx="0" cy="1006569"/>
            </a:xfrm>
            <a:prstGeom prst="straightConnector1">
              <a:avLst/>
            </a:prstGeom>
            <a:noFill/>
            <a:ln cap="flat" cmpd="sng" w="9525">
              <a:solidFill>
                <a:srgbClr val="A3288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61" name="Google Shape;161;p21"/>
            <p:cNvSpPr/>
            <p:nvPr/>
          </p:nvSpPr>
          <p:spPr>
            <a:xfrm flipH="1" rot="10800000">
              <a:off x="3569389" y="5535540"/>
              <a:ext cx="1447800" cy="685800"/>
            </a:xfrm>
            <a:prstGeom prst="ellipse">
              <a:avLst/>
            </a:prstGeom>
            <a:noFill/>
            <a:ln cap="flat" cmpd="sng" w="28575">
              <a:solidFill>
                <a:srgbClr val="A3288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1"/>
            <p:cNvSpPr/>
            <p:nvPr/>
          </p:nvSpPr>
          <p:spPr>
            <a:xfrm>
              <a:off x="3605813" y="6352374"/>
              <a:ext cx="1347187" cy="46013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rgbClr val="A3288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3" name="Google Shape;163;p21"/>
          <p:cNvSpPr txBox="1"/>
          <p:nvPr>
            <p:ph type="title"/>
          </p:nvPr>
        </p:nvSpPr>
        <p:spPr>
          <a:xfrm>
            <a:off x="457200" y="274638"/>
            <a:ext cx="8229600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1"/>
          <p:cNvSpPr txBox="1"/>
          <p:nvPr>
            <p:ph idx="12" type="sldNum"/>
          </p:nvPr>
        </p:nvSpPr>
        <p:spPr>
          <a:xfrm>
            <a:off x="8048624" y="6261100"/>
            <a:ext cx="6381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5" name="Google Shape;165;p21"/>
          <p:cNvSpPr/>
          <p:nvPr/>
        </p:nvSpPr>
        <p:spPr>
          <a:xfrm>
            <a:off x="0" y="6697579"/>
            <a:ext cx="9144000" cy="160421"/>
          </a:xfrm>
          <a:prstGeom prst="rect">
            <a:avLst/>
          </a:prstGeom>
          <a:solidFill>
            <a:srgbClr val="8E1A6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1"/>
          <p:cNvSpPr/>
          <p:nvPr/>
        </p:nvSpPr>
        <p:spPr>
          <a:xfrm>
            <a:off x="0" y="-2841"/>
            <a:ext cx="9144000" cy="160421"/>
          </a:xfrm>
          <a:prstGeom prst="rect">
            <a:avLst/>
          </a:prstGeom>
          <a:solidFill>
            <a:srgbClr val="29173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4694" y="6188083"/>
            <a:ext cx="933450" cy="477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Brand Pyramid">
  <p:cSld name="Blank Brand Pyramid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/>
          <p:nvPr>
            <p:ph idx="12" type="sldNum"/>
          </p:nvPr>
        </p:nvSpPr>
        <p:spPr>
          <a:xfrm>
            <a:off x="8048624" y="6261100"/>
            <a:ext cx="6381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0" name="Google Shape;170;p22"/>
          <p:cNvSpPr/>
          <p:nvPr/>
        </p:nvSpPr>
        <p:spPr>
          <a:xfrm>
            <a:off x="0" y="6697579"/>
            <a:ext cx="9144000" cy="160421"/>
          </a:xfrm>
          <a:prstGeom prst="rect">
            <a:avLst/>
          </a:prstGeom>
          <a:solidFill>
            <a:srgbClr val="8E1A6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2"/>
          <p:cNvSpPr/>
          <p:nvPr/>
        </p:nvSpPr>
        <p:spPr>
          <a:xfrm>
            <a:off x="0" y="-2841"/>
            <a:ext cx="9144000" cy="160421"/>
          </a:xfrm>
          <a:prstGeom prst="rect">
            <a:avLst/>
          </a:prstGeom>
          <a:solidFill>
            <a:srgbClr val="29173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4694" y="6188083"/>
            <a:ext cx="933450" cy="47774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2"/>
          <p:cNvSpPr txBox="1"/>
          <p:nvPr/>
        </p:nvSpPr>
        <p:spPr>
          <a:xfrm>
            <a:off x="152399" y="205582"/>
            <a:ext cx="581829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WHO?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Bull’ s eye target/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insights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2"/>
          <p:cNvSpPr/>
          <p:nvPr/>
        </p:nvSpPr>
        <p:spPr>
          <a:xfrm>
            <a:off x="139700" y="1273535"/>
            <a:ext cx="10008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WHAT?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2"/>
          <p:cNvSpPr/>
          <p:nvPr/>
        </p:nvSpPr>
        <p:spPr>
          <a:xfrm>
            <a:off x="152400" y="2922149"/>
            <a:ext cx="155305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Brand Pillars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Core Brand Values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2"/>
          <p:cNvSpPr/>
          <p:nvPr/>
        </p:nvSpPr>
        <p:spPr>
          <a:xfrm>
            <a:off x="127035" y="1511476"/>
            <a:ext cx="368311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Brand idea - Core brand promise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2"/>
          <p:cNvSpPr/>
          <p:nvPr/>
        </p:nvSpPr>
        <p:spPr>
          <a:xfrm>
            <a:off x="1721646" y="4110202"/>
            <a:ext cx="1296688" cy="1960398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2"/>
          <p:cNvSpPr/>
          <p:nvPr/>
        </p:nvSpPr>
        <p:spPr>
          <a:xfrm>
            <a:off x="3136473" y="4110202"/>
            <a:ext cx="1347358" cy="1960398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2"/>
          <p:cNvSpPr/>
          <p:nvPr/>
        </p:nvSpPr>
        <p:spPr>
          <a:xfrm>
            <a:off x="4609805" y="4110202"/>
            <a:ext cx="1360893" cy="1956903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2"/>
          <p:cNvSpPr/>
          <p:nvPr/>
        </p:nvSpPr>
        <p:spPr>
          <a:xfrm>
            <a:off x="6709040" y="2813687"/>
            <a:ext cx="2273300" cy="1143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6600" lIns="53200" spcFirstLastPara="1" rIns="53200" wrap="square" tIns="266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2"/>
          <p:cNvSpPr/>
          <p:nvPr/>
        </p:nvSpPr>
        <p:spPr>
          <a:xfrm>
            <a:off x="1718657" y="2802575"/>
            <a:ext cx="2247900" cy="115411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6600" lIns="53200" spcFirstLastPara="1" rIns="53200" wrap="square" tIns="266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2"/>
          <p:cNvSpPr/>
          <p:nvPr/>
        </p:nvSpPr>
        <p:spPr>
          <a:xfrm>
            <a:off x="4202377" y="2802575"/>
            <a:ext cx="2262188" cy="115411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6600" lIns="53200" spcFirstLastPara="1" rIns="53200" wrap="square" tIns="266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2"/>
          <p:cNvSpPr/>
          <p:nvPr/>
        </p:nvSpPr>
        <p:spPr>
          <a:xfrm>
            <a:off x="2941032" y="944986"/>
            <a:ext cx="5029200" cy="1690182"/>
          </a:xfrm>
          <a:prstGeom prst="triangle">
            <a:avLst>
              <a:gd fmla="val 49279" name="adj"/>
            </a:avLst>
          </a:prstGeom>
          <a:solidFill>
            <a:schemeClr val="lt1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2"/>
          <p:cNvSpPr txBox="1"/>
          <p:nvPr/>
        </p:nvSpPr>
        <p:spPr>
          <a:xfrm>
            <a:off x="1721646" y="235824"/>
            <a:ext cx="7260694" cy="64633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0315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031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2"/>
          <p:cNvSpPr/>
          <p:nvPr/>
        </p:nvSpPr>
        <p:spPr>
          <a:xfrm>
            <a:off x="6098247" y="4110202"/>
            <a:ext cx="1360893" cy="1956903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2"/>
          <p:cNvSpPr/>
          <p:nvPr/>
        </p:nvSpPr>
        <p:spPr>
          <a:xfrm>
            <a:off x="7631652" y="4110202"/>
            <a:ext cx="1360893" cy="1956903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2"/>
          <p:cNvSpPr/>
          <p:nvPr/>
        </p:nvSpPr>
        <p:spPr>
          <a:xfrm>
            <a:off x="152400" y="4110202"/>
            <a:ext cx="88978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Branded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Elements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ece96b81e_1_11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g7ece96b81e_1_11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g7ece96b81e_1_11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ece96b81e_1_113"/>
          <p:cNvSpPr txBox="1"/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cap="small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g7ece96b81e_1_11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" name="Google Shape;201;g7ece96b81e_1_11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g7ece96b81e_1_11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g7ece96b81e_1_11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7ece96b81e_1_154"/>
          <p:cNvSpPr txBox="1"/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g7ece96b81e_1_154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07" name="Google Shape;207;g7ece96b81e_1_154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08" name="Google Shape;208;g7ece96b81e_1_154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09" name="Google Shape;209;g7ece96b81e_1_154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10" name="Google Shape;210;g7ece96b81e_1_15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g7ece96b81e_1_15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g7ece96b81e_1_15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7ece96b81e_1_107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g7ece96b81e_1_10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16" name="Google Shape;216;g7ece96b81e_1_10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g7ece96b81e_1_10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g7ece96b81e_1_10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0"/>
          <p:cNvSpPr txBox="1"/>
          <p:nvPr>
            <p:ph type="title"/>
          </p:nvPr>
        </p:nvSpPr>
        <p:spPr>
          <a:xfrm>
            <a:off x="457200" y="274638"/>
            <a:ext cx="8229600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1"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175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2" type="sldNum"/>
          </p:nvPr>
        </p:nvSpPr>
        <p:spPr>
          <a:xfrm>
            <a:off x="8048624" y="6261100"/>
            <a:ext cx="6381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10"/>
          <p:cNvSpPr/>
          <p:nvPr/>
        </p:nvSpPr>
        <p:spPr>
          <a:xfrm>
            <a:off x="0" y="6697579"/>
            <a:ext cx="9144000" cy="160421"/>
          </a:xfrm>
          <a:prstGeom prst="rect">
            <a:avLst/>
          </a:prstGeom>
          <a:solidFill>
            <a:srgbClr val="8E1A6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0"/>
          <p:cNvSpPr/>
          <p:nvPr/>
        </p:nvSpPr>
        <p:spPr>
          <a:xfrm>
            <a:off x="0" y="-2841"/>
            <a:ext cx="9144000" cy="160421"/>
          </a:xfrm>
          <a:prstGeom prst="rect">
            <a:avLst/>
          </a:prstGeom>
          <a:solidFill>
            <a:srgbClr val="29173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oogle Shape;28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4694" y="6188083"/>
            <a:ext cx="933450" cy="477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7ece96b81e_1_123"/>
          <p:cNvSpPr txBox="1"/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g7ece96b81e_1_12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g7ece96b81e_1_12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g7ece96b81e_1_12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7ece96b81e_1_128"/>
          <p:cNvSpPr txBox="1"/>
          <p:nvPr>
            <p:ph type="title"/>
          </p:nvPr>
        </p:nvSpPr>
        <p:spPr>
          <a:xfrm rot="5400000">
            <a:off x="4732349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g7ece96b81e_1_128"/>
          <p:cNvSpPr txBox="1"/>
          <p:nvPr>
            <p:ph idx="1" type="body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" name="Google Shape;227;g7ece96b81e_1_12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g7ece96b81e_1_12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g7ece96b81e_1_12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7ece96b81e_1_134"/>
          <p:cNvSpPr txBox="1"/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g7ece96b81e_1_134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" name="Google Shape;233;g7ece96b81e_1_13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g7ece96b81e_1_13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g7ece96b81e_1_13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7ece96b81e_1_140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g7ece96b81e_1_14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Google Shape;239;g7ece96b81e_1_140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40" name="Google Shape;240;g7ece96b81e_1_14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g7ece96b81e_1_14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g7ece96b81e_1_14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7ece96b81e_1_147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g7ece96b81e_1_147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46" name="Google Shape;246;g7ece96b81e_1_147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47" name="Google Shape;247;g7ece96b81e_1_14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g7ece96b81e_1_14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g7ece96b81e_1_14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7ece96b81e_1_163"/>
          <p:cNvSpPr txBox="1"/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g7ece96b81e_1_163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53" name="Google Shape;253;g7ece96b81e_1_163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54" name="Google Shape;254;g7ece96b81e_1_16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g7ece96b81e_1_16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g7ece96b81e_1_16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7ece96b81e_1_170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g7ece96b81e_1_170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0" name="Google Shape;260;g7ece96b81e_1_17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g7ece96b81e_1_17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g7ece96b81e_1_17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9c7a074aa7_0_214"/>
          <p:cNvSpPr txBox="1"/>
          <p:nvPr>
            <p:ph type="ctrTitle"/>
          </p:nvPr>
        </p:nvSpPr>
        <p:spPr>
          <a:xfrm>
            <a:off x="584199" y="3960813"/>
            <a:ext cx="8099400" cy="4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173D"/>
              </a:buClr>
              <a:buSzPts val="3200"/>
              <a:buFont typeface="Arial"/>
              <a:buNone/>
              <a:defRPr b="1" sz="3200">
                <a:solidFill>
                  <a:srgbClr val="29173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g9c7a074aa7_0_214"/>
          <p:cNvSpPr txBox="1"/>
          <p:nvPr>
            <p:ph idx="1" type="subTitle"/>
          </p:nvPr>
        </p:nvSpPr>
        <p:spPr>
          <a:xfrm>
            <a:off x="584199" y="4449763"/>
            <a:ext cx="8099400" cy="10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E1A6D"/>
              </a:buClr>
              <a:buSzPts val="3200"/>
              <a:buNone/>
              <a:defRPr b="0" sz="3200">
                <a:solidFill>
                  <a:srgbClr val="8E1A6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2" name="Google Shape;272;g9c7a074aa7_0_214"/>
          <p:cNvSpPr/>
          <p:nvPr/>
        </p:nvSpPr>
        <p:spPr>
          <a:xfrm>
            <a:off x="0" y="0"/>
            <a:ext cx="9144000" cy="1564200"/>
          </a:xfrm>
          <a:prstGeom prst="rect">
            <a:avLst/>
          </a:prstGeom>
          <a:solidFill>
            <a:srgbClr val="29173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9c7a074aa7_0_214"/>
          <p:cNvSpPr/>
          <p:nvPr/>
        </p:nvSpPr>
        <p:spPr>
          <a:xfrm>
            <a:off x="0" y="6697579"/>
            <a:ext cx="9144000" cy="160500"/>
          </a:xfrm>
          <a:prstGeom prst="rect">
            <a:avLst/>
          </a:prstGeom>
          <a:solidFill>
            <a:srgbClr val="8E1A6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g9c7a074aa7_0_214"/>
          <p:cNvSpPr/>
          <p:nvPr/>
        </p:nvSpPr>
        <p:spPr>
          <a:xfrm>
            <a:off x="254000" y="6374413"/>
            <a:ext cx="6445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all rights reserved, BrandTwist 2020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g9c7a074aa7_0_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4200" y="2127886"/>
            <a:ext cx="2573222" cy="1316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9c7a074aa7_0_221"/>
          <p:cNvSpPr txBox="1"/>
          <p:nvPr>
            <p:ph type="title"/>
          </p:nvPr>
        </p:nvSpPr>
        <p:spPr>
          <a:xfrm>
            <a:off x="457200" y="274638"/>
            <a:ext cx="82296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g9c7a074aa7_0_22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1" sz="2400"/>
            </a:lvl1pPr>
            <a:lvl2pPr indent="-355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17500" lvl="4" marL="22860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" name="Google Shape;279;g9c7a074aa7_0_221"/>
          <p:cNvSpPr txBox="1"/>
          <p:nvPr>
            <p:ph idx="12" type="sldNum"/>
          </p:nvPr>
        </p:nvSpPr>
        <p:spPr>
          <a:xfrm>
            <a:off x="8048624" y="6261100"/>
            <a:ext cx="638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0" name="Google Shape;280;g9c7a074aa7_0_221"/>
          <p:cNvSpPr/>
          <p:nvPr/>
        </p:nvSpPr>
        <p:spPr>
          <a:xfrm>
            <a:off x="0" y="6697579"/>
            <a:ext cx="9144000" cy="160500"/>
          </a:xfrm>
          <a:prstGeom prst="rect">
            <a:avLst/>
          </a:prstGeom>
          <a:solidFill>
            <a:srgbClr val="8E1A6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g9c7a074aa7_0_221"/>
          <p:cNvSpPr/>
          <p:nvPr/>
        </p:nvSpPr>
        <p:spPr>
          <a:xfrm>
            <a:off x="0" y="-2841"/>
            <a:ext cx="9144000" cy="160500"/>
          </a:xfrm>
          <a:prstGeom prst="rect">
            <a:avLst/>
          </a:prstGeom>
          <a:solidFill>
            <a:srgbClr val="29173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g9c7a074aa7_0_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4694" y="6188083"/>
            <a:ext cx="933451" cy="477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enefit Pyramid">
  <p:cSld name="Benefit Pyramid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9c7a074aa7_0_228"/>
          <p:cNvSpPr txBox="1"/>
          <p:nvPr>
            <p:ph type="title"/>
          </p:nvPr>
        </p:nvSpPr>
        <p:spPr>
          <a:xfrm>
            <a:off x="457200" y="274638"/>
            <a:ext cx="82296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g9c7a074aa7_0_228"/>
          <p:cNvSpPr txBox="1"/>
          <p:nvPr>
            <p:ph idx="12" type="sldNum"/>
          </p:nvPr>
        </p:nvSpPr>
        <p:spPr>
          <a:xfrm>
            <a:off x="8048624" y="6261100"/>
            <a:ext cx="638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6" name="Google Shape;286;g9c7a074aa7_0_228"/>
          <p:cNvSpPr/>
          <p:nvPr/>
        </p:nvSpPr>
        <p:spPr>
          <a:xfrm>
            <a:off x="0" y="6697579"/>
            <a:ext cx="9144000" cy="160500"/>
          </a:xfrm>
          <a:prstGeom prst="rect">
            <a:avLst/>
          </a:prstGeom>
          <a:solidFill>
            <a:srgbClr val="8E1A6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g9c7a074aa7_0_228"/>
          <p:cNvSpPr/>
          <p:nvPr/>
        </p:nvSpPr>
        <p:spPr>
          <a:xfrm>
            <a:off x="0" y="-2841"/>
            <a:ext cx="9144000" cy="160500"/>
          </a:xfrm>
          <a:prstGeom prst="rect">
            <a:avLst/>
          </a:prstGeom>
          <a:solidFill>
            <a:srgbClr val="29173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g9c7a074aa7_0_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4694" y="6188083"/>
            <a:ext cx="933451" cy="4777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Google Shape;289;g9c7a074aa7_0_228"/>
          <p:cNvCxnSpPr/>
          <p:nvPr/>
        </p:nvCxnSpPr>
        <p:spPr>
          <a:xfrm>
            <a:off x="2955636" y="4293886"/>
            <a:ext cx="4779900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0" name="Google Shape;290;g9c7a074aa7_0_228"/>
          <p:cNvCxnSpPr/>
          <p:nvPr/>
        </p:nvCxnSpPr>
        <p:spPr>
          <a:xfrm>
            <a:off x="3579091" y="3458496"/>
            <a:ext cx="3505500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1" name="Google Shape;291;g9c7a074aa7_0_228"/>
          <p:cNvCxnSpPr/>
          <p:nvPr/>
        </p:nvCxnSpPr>
        <p:spPr>
          <a:xfrm>
            <a:off x="2320636" y="5174174"/>
            <a:ext cx="6038400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2" name="Google Shape;292;g9c7a074aa7_0_228"/>
          <p:cNvSpPr/>
          <p:nvPr/>
        </p:nvSpPr>
        <p:spPr>
          <a:xfrm>
            <a:off x="1680935" y="1021074"/>
            <a:ext cx="7320300" cy="5027400"/>
          </a:xfrm>
          <a:prstGeom prst="triangle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g9c7a074aa7_0_228"/>
          <p:cNvSpPr txBox="1"/>
          <p:nvPr/>
        </p:nvSpPr>
        <p:spPr>
          <a:xfrm>
            <a:off x="473231" y="2261469"/>
            <a:ext cx="27711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HIGHER ORDER BENEFITS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g9c7a074aa7_0_228"/>
          <p:cNvSpPr/>
          <p:nvPr/>
        </p:nvSpPr>
        <p:spPr>
          <a:xfrm>
            <a:off x="460532" y="3364887"/>
            <a:ext cx="1565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EMOTIONAL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BENEFITS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g9c7a074aa7_0_228"/>
          <p:cNvSpPr/>
          <p:nvPr/>
        </p:nvSpPr>
        <p:spPr>
          <a:xfrm>
            <a:off x="473232" y="4275822"/>
            <a:ext cx="1680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BENEFITS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g9c7a074aa7_0_228"/>
          <p:cNvSpPr/>
          <p:nvPr/>
        </p:nvSpPr>
        <p:spPr>
          <a:xfrm>
            <a:off x="473232" y="5165515"/>
            <a:ext cx="1629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ATTRIBUTES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g9c7a074aa7_0_228"/>
          <p:cNvSpPr txBox="1"/>
          <p:nvPr/>
        </p:nvSpPr>
        <p:spPr>
          <a:xfrm>
            <a:off x="473231" y="2854968"/>
            <a:ext cx="2771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this enables (ex. What they can accomplish/be)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g9c7a074aa7_0_228"/>
          <p:cNvSpPr txBox="1"/>
          <p:nvPr/>
        </p:nvSpPr>
        <p:spPr>
          <a:xfrm>
            <a:off x="473231" y="3874469"/>
            <a:ext cx="1463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they feel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g9c7a074aa7_0_228"/>
          <p:cNvSpPr txBox="1"/>
          <p:nvPr/>
        </p:nvSpPr>
        <p:spPr>
          <a:xfrm>
            <a:off x="473232" y="4828606"/>
            <a:ext cx="1629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they can do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g9c7a074aa7_0_228"/>
          <p:cNvSpPr txBox="1"/>
          <p:nvPr/>
        </p:nvSpPr>
        <p:spPr>
          <a:xfrm>
            <a:off x="473231" y="5487222"/>
            <a:ext cx="1463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you offer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OBJECT_3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701d719cf2_0_103"/>
          <p:cNvSpPr txBox="1"/>
          <p:nvPr>
            <p:ph type="title"/>
          </p:nvPr>
        </p:nvSpPr>
        <p:spPr>
          <a:xfrm>
            <a:off x="457200" y="274638"/>
            <a:ext cx="82296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g701d719cf2_0_10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1"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175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g701d719cf2_0_103"/>
          <p:cNvSpPr txBox="1"/>
          <p:nvPr>
            <p:ph idx="12" type="sldNum"/>
          </p:nvPr>
        </p:nvSpPr>
        <p:spPr>
          <a:xfrm>
            <a:off x="8048624" y="6261100"/>
            <a:ext cx="638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g701d719cf2_0_103"/>
          <p:cNvSpPr/>
          <p:nvPr/>
        </p:nvSpPr>
        <p:spPr>
          <a:xfrm>
            <a:off x="0" y="6697579"/>
            <a:ext cx="9144000" cy="160500"/>
          </a:xfrm>
          <a:prstGeom prst="rect">
            <a:avLst/>
          </a:prstGeom>
          <a:solidFill>
            <a:srgbClr val="8E1A6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g701d719cf2_0_103"/>
          <p:cNvSpPr/>
          <p:nvPr/>
        </p:nvSpPr>
        <p:spPr>
          <a:xfrm>
            <a:off x="0" y="-2841"/>
            <a:ext cx="9144000" cy="160500"/>
          </a:xfrm>
          <a:prstGeom prst="rect">
            <a:avLst/>
          </a:prstGeom>
          <a:solidFill>
            <a:srgbClr val="29173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35;g701d719cf2_0_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4694" y="6188083"/>
            <a:ext cx="933451" cy="477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, No Logo">
  <p:cSld name="Blank, No Logo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9c7a074aa7_0_246"/>
          <p:cNvSpPr/>
          <p:nvPr/>
        </p:nvSpPr>
        <p:spPr>
          <a:xfrm>
            <a:off x="0" y="6697579"/>
            <a:ext cx="9144000" cy="160500"/>
          </a:xfrm>
          <a:prstGeom prst="rect">
            <a:avLst/>
          </a:prstGeom>
          <a:solidFill>
            <a:srgbClr val="8E1A6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g9c7a074aa7_0_246"/>
          <p:cNvSpPr/>
          <p:nvPr/>
        </p:nvSpPr>
        <p:spPr>
          <a:xfrm>
            <a:off x="0" y="-2841"/>
            <a:ext cx="9144000" cy="160500"/>
          </a:xfrm>
          <a:prstGeom prst="rect">
            <a:avLst/>
          </a:prstGeom>
          <a:solidFill>
            <a:srgbClr val="29173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rple Background">
  <p:cSld name="Purple Background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9c7a074aa7_0_249"/>
          <p:cNvSpPr txBox="1"/>
          <p:nvPr>
            <p:ph idx="12" type="sldNum"/>
          </p:nvPr>
        </p:nvSpPr>
        <p:spPr>
          <a:xfrm>
            <a:off x="8048624" y="6261100"/>
            <a:ext cx="638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6" name="Google Shape;306;g9c7a074aa7_0_249"/>
          <p:cNvSpPr/>
          <p:nvPr/>
        </p:nvSpPr>
        <p:spPr>
          <a:xfrm>
            <a:off x="0" y="6697579"/>
            <a:ext cx="9144000" cy="160500"/>
          </a:xfrm>
          <a:prstGeom prst="rect">
            <a:avLst/>
          </a:prstGeom>
          <a:solidFill>
            <a:srgbClr val="8E1A6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g9c7a074aa7_0_249"/>
          <p:cNvSpPr/>
          <p:nvPr/>
        </p:nvSpPr>
        <p:spPr>
          <a:xfrm>
            <a:off x="0" y="-2841"/>
            <a:ext cx="9144000" cy="6041100"/>
          </a:xfrm>
          <a:prstGeom prst="rect">
            <a:avLst/>
          </a:prstGeom>
          <a:solidFill>
            <a:srgbClr val="29173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Google Shape;308;g9c7a074aa7_0_2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4694" y="6188083"/>
            <a:ext cx="933451" cy="477745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g9c7a074aa7_0_249"/>
          <p:cNvSpPr txBox="1"/>
          <p:nvPr>
            <p:ph type="title"/>
          </p:nvPr>
        </p:nvSpPr>
        <p:spPr>
          <a:xfrm>
            <a:off x="457200" y="274638"/>
            <a:ext cx="82296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g9c7a074aa7_0_249"/>
          <p:cNvSpPr txBox="1"/>
          <p:nvPr>
            <p:ph idx="1" type="body"/>
          </p:nvPr>
        </p:nvSpPr>
        <p:spPr>
          <a:xfrm>
            <a:off x="457200" y="1600200"/>
            <a:ext cx="8229600" cy="4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  <a:defRPr b="1" sz="2400">
                <a:solidFill>
                  <a:srgbClr val="FFFFFF"/>
                </a:solidFill>
              </a:defRPr>
            </a:lvl1pPr>
            <a:lvl2pPr indent="-355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–"/>
              <a:defRPr sz="2000">
                <a:solidFill>
                  <a:srgbClr val="FFFFFF"/>
                </a:solidFill>
              </a:defRPr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 sz="1800">
                <a:solidFill>
                  <a:srgbClr val="FFFFFF"/>
                </a:solidFill>
              </a:defRPr>
            </a:lvl3pPr>
            <a:lvl4pPr indent="-3302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–"/>
              <a:defRPr sz="1600">
                <a:solidFill>
                  <a:srgbClr val="FFFFFF"/>
                </a:solidFill>
              </a:defRPr>
            </a:lvl4pPr>
            <a:lvl5pPr indent="-317500" lvl="4" marL="22860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Char char="»"/>
              <a:defRPr sz="1400">
                <a:solidFill>
                  <a:srgbClr val="FFFFFF"/>
                </a:solidFill>
              </a:defRPr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id Brand Pyramid">
  <p:cSld name="Solid Brand Pyramid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9c7a074aa7_0_256"/>
          <p:cNvSpPr txBox="1"/>
          <p:nvPr>
            <p:ph type="title"/>
          </p:nvPr>
        </p:nvSpPr>
        <p:spPr>
          <a:xfrm>
            <a:off x="457200" y="274638"/>
            <a:ext cx="82296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g9c7a074aa7_0_256"/>
          <p:cNvSpPr txBox="1"/>
          <p:nvPr>
            <p:ph idx="12" type="sldNum"/>
          </p:nvPr>
        </p:nvSpPr>
        <p:spPr>
          <a:xfrm>
            <a:off x="8048624" y="6261100"/>
            <a:ext cx="638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4" name="Google Shape;314;g9c7a074aa7_0_256"/>
          <p:cNvSpPr/>
          <p:nvPr/>
        </p:nvSpPr>
        <p:spPr>
          <a:xfrm>
            <a:off x="0" y="6697579"/>
            <a:ext cx="9144000" cy="160500"/>
          </a:xfrm>
          <a:prstGeom prst="rect">
            <a:avLst/>
          </a:prstGeom>
          <a:solidFill>
            <a:srgbClr val="8E1A6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g9c7a074aa7_0_256"/>
          <p:cNvSpPr/>
          <p:nvPr/>
        </p:nvSpPr>
        <p:spPr>
          <a:xfrm>
            <a:off x="0" y="-2841"/>
            <a:ext cx="9144000" cy="160500"/>
          </a:xfrm>
          <a:prstGeom prst="rect">
            <a:avLst/>
          </a:prstGeom>
          <a:solidFill>
            <a:srgbClr val="29173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6" name="Google Shape;316;g9c7a074aa7_0_2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4694" y="6188083"/>
            <a:ext cx="933451" cy="477745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9c7a074aa7_0_256"/>
          <p:cNvSpPr/>
          <p:nvPr/>
        </p:nvSpPr>
        <p:spPr>
          <a:xfrm>
            <a:off x="6478745" y="3818596"/>
            <a:ext cx="2273400" cy="1143000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63500" rotWithShape="0" algn="ctr" dir="2700000" dist="38099">
              <a:schemeClr val="lt2">
                <a:alpha val="72940"/>
              </a:schemeClr>
            </a:outerShdw>
          </a:effectLst>
        </p:spPr>
        <p:txBody>
          <a:bodyPr anchorCtr="0" anchor="t" bIns="26600" lIns="53200" spcFirstLastPara="1" rIns="53200" wrap="square" tIns="266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g9c7a074aa7_0_256"/>
          <p:cNvSpPr/>
          <p:nvPr/>
        </p:nvSpPr>
        <p:spPr>
          <a:xfrm>
            <a:off x="1464665" y="3807484"/>
            <a:ext cx="2247900" cy="11541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anchorCtr="0" anchor="t" bIns="26600" lIns="53200" spcFirstLastPara="1" rIns="53200" wrap="square" tIns="266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g9c7a074aa7_0_256"/>
          <p:cNvSpPr/>
          <p:nvPr/>
        </p:nvSpPr>
        <p:spPr>
          <a:xfrm>
            <a:off x="3972082" y="3807484"/>
            <a:ext cx="2262300" cy="1154100"/>
          </a:xfrm>
          <a:prstGeom prst="rect">
            <a:avLst/>
          </a:prstGeom>
          <a:solidFill>
            <a:srgbClr val="56B92D"/>
          </a:solidFill>
          <a:ln>
            <a:noFill/>
          </a:ln>
          <a:effectLst>
            <a:outerShdw blurRad="63500" rotWithShape="0" algn="ctr" dir="2700000" dist="38099">
              <a:schemeClr val="lt2">
                <a:alpha val="72940"/>
              </a:schemeClr>
            </a:outerShdw>
          </a:effectLst>
        </p:spPr>
        <p:txBody>
          <a:bodyPr anchorCtr="0" anchor="t" bIns="26600" lIns="53200" spcFirstLastPara="1" rIns="53200" wrap="square" tIns="266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g9c7a074aa7_0_256"/>
          <p:cNvSpPr/>
          <p:nvPr/>
        </p:nvSpPr>
        <p:spPr>
          <a:xfrm>
            <a:off x="2606832" y="1549679"/>
            <a:ext cx="5029200" cy="2045400"/>
          </a:xfrm>
          <a:prstGeom prst="triangle">
            <a:avLst>
              <a:gd fmla="val 49279" name="adj"/>
            </a:avLst>
          </a:prstGeom>
          <a:solidFill>
            <a:srgbClr val="7030A0"/>
          </a:solidFill>
          <a:ln cap="flat" cmpd="sng" w="9525">
            <a:solidFill>
              <a:srgbClr val="4A7EB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g9c7a074aa7_0_256"/>
          <p:cNvSpPr txBox="1"/>
          <p:nvPr/>
        </p:nvSpPr>
        <p:spPr>
          <a:xfrm>
            <a:off x="473232" y="966817"/>
            <a:ext cx="12066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g9c7a074aa7_0_256"/>
          <p:cNvSpPr txBox="1"/>
          <p:nvPr/>
        </p:nvSpPr>
        <p:spPr>
          <a:xfrm>
            <a:off x="2404968" y="1000934"/>
            <a:ext cx="5334000" cy="369900"/>
          </a:xfrm>
          <a:prstGeom prst="rect">
            <a:avLst/>
          </a:prstGeom>
          <a:solidFill>
            <a:srgbClr val="7F7F7F"/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g9c7a074aa7_0_256"/>
          <p:cNvSpPr/>
          <p:nvPr/>
        </p:nvSpPr>
        <p:spPr>
          <a:xfrm>
            <a:off x="460532" y="2446705"/>
            <a:ext cx="864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g9c7a074aa7_0_256"/>
          <p:cNvSpPr/>
          <p:nvPr/>
        </p:nvSpPr>
        <p:spPr>
          <a:xfrm>
            <a:off x="473232" y="4192900"/>
            <a:ext cx="736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g9c7a074aa7_0_256"/>
          <p:cNvSpPr/>
          <p:nvPr/>
        </p:nvSpPr>
        <p:spPr>
          <a:xfrm>
            <a:off x="473232" y="5490697"/>
            <a:ext cx="748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g9c7a074aa7_0_256"/>
          <p:cNvSpPr/>
          <p:nvPr/>
        </p:nvSpPr>
        <p:spPr>
          <a:xfrm>
            <a:off x="1822104" y="5178792"/>
            <a:ext cx="914400" cy="914400"/>
          </a:xfrm>
          <a:prstGeom prst="rect">
            <a:avLst/>
          </a:prstGeom>
          <a:solidFill>
            <a:srgbClr val="7F7F7F"/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g9c7a074aa7_0_256"/>
          <p:cNvSpPr/>
          <p:nvPr/>
        </p:nvSpPr>
        <p:spPr>
          <a:xfrm>
            <a:off x="7460904" y="5178792"/>
            <a:ext cx="914400" cy="914400"/>
          </a:xfrm>
          <a:prstGeom prst="rect">
            <a:avLst/>
          </a:prstGeom>
          <a:solidFill>
            <a:srgbClr val="7F7F7F"/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g9c7a074aa7_0_256"/>
          <p:cNvSpPr/>
          <p:nvPr/>
        </p:nvSpPr>
        <p:spPr>
          <a:xfrm>
            <a:off x="6317904" y="5178792"/>
            <a:ext cx="914400" cy="914400"/>
          </a:xfrm>
          <a:prstGeom prst="rect">
            <a:avLst/>
          </a:prstGeom>
          <a:solidFill>
            <a:srgbClr val="7F7F7F"/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g9c7a074aa7_0_256"/>
          <p:cNvSpPr/>
          <p:nvPr/>
        </p:nvSpPr>
        <p:spPr>
          <a:xfrm>
            <a:off x="5174904" y="5178792"/>
            <a:ext cx="914400" cy="914400"/>
          </a:xfrm>
          <a:prstGeom prst="rect">
            <a:avLst/>
          </a:prstGeom>
          <a:solidFill>
            <a:srgbClr val="7F7F7F"/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g9c7a074aa7_0_256"/>
          <p:cNvSpPr/>
          <p:nvPr/>
        </p:nvSpPr>
        <p:spPr>
          <a:xfrm>
            <a:off x="4031904" y="5178792"/>
            <a:ext cx="914400" cy="914400"/>
          </a:xfrm>
          <a:prstGeom prst="rect">
            <a:avLst/>
          </a:prstGeom>
          <a:solidFill>
            <a:srgbClr val="7F7F7F"/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g9c7a074aa7_0_256"/>
          <p:cNvSpPr/>
          <p:nvPr/>
        </p:nvSpPr>
        <p:spPr>
          <a:xfrm>
            <a:off x="2965104" y="5178792"/>
            <a:ext cx="914400" cy="914400"/>
          </a:xfrm>
          <a:prstGeom prst="rect">
            <a:avLst/>
          </a:prstGeom>
          <a:solidFill>
            <a:srgbClr val="7F7F7F"/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Brand Pyramid">
  <p:cSld name="Blank Brand Pyramid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9c7a074aa7_0_277"/>
          <p:cNvSpPr txBox="1"/>
          <p:nvPr>
            <p:ph idx="12" type="sldNum"/>
          </p:nvPr>
        </p:nvSpPr>
        <p:spPr>
          <a:xfrm>
            <a:off x="8048624" y="6261100"/>
            <a:ext cx="638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4" name="Google Shape;334;g9c7a074aa7_0_277"/>
          <p:cNvSpPr/>
          <p:nvPr/>
        </p:nvSpPr>
        <p:spPr>
          <a:xfrm>
            <a:off x="0" y="6697579"/>
            <a:ext cx="9144000" cy="160500"/>
          </a:xfrm>
          <a:prstGeom prst="rect">
            <a:avLst/>
          </a:prstGeom>
          <a:solidFill>
            <a:srgbClr val="8E1A6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g9c7a074aa7_0_277"/>
          <p:cNvSpPr/>
          <p:nvPr/>
        </p:nvSpPr>
        <p:spPr>
          <a:xfrm>
            <a:off x="0" y="-2841"/>
            <a:ext cx="9144000" cy="160500"/>
          </a:xfrm>
          <a:prstGeom prst="rect">
            <a:avLst/>
          </a:prstGeom>
          <a:solidFill>
            <a:srgbClr val="29173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6" name="Google Shape;336;g9c7a074aa7_0_2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4694" y="6188083"/>
            <a:ext cx="933451" cy="47774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g9c7a074aa7_0_277"/>
          <p:cNvSpPr txBox="1"/>
          <p:nvPr/>
        </p:nvSpPr>
        <p:spPr>
          <a:xfrm>
            <a:off x="152399" y="523082"/>
            <a:ext cx="58182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WHO?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Bull’ s eye target/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insights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g9c7a074aa7_0_277"/>
          <p:cNvSpPr/>
          <p:nvPr/>
        </p:nvSpPr>
        <p:spPr>
          <a:xfrm>
            <a:off x="139700" y="1749785"/>
            <a:ext cx="1000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WHAT?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g9c7a074aa7_0_277"/>
          <p:cNvSpPr/>
          <p:nvPr/>
        </p:nvSpPr>
        <p:spPr>
          <a:xfrm>
            <a:off x="152400" y="3557149"/>
            <a:ext cx="1553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Brand Pillars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Core Brand Values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g9c7a074aa7_0_277"/>
          <p:cNvSpPr/>
          <p:nvPr/>
        </p:nvSpPr>
        <p:spPr>
          <a:xfrm>
            <a:off x="127035" y="1987726"/>
            <a:ext cx="3683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Brand idea - Core brand promise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g9c7a074aa7_0_277"/>
          <p:cNvSpPr/>
          <p:nvPr/>
        </p:nvSpPr>
        <p:spPr>
          <a:xfrm>
            <a:off x="6709040" y="3448686"/>
            <a:ext cx="2273400" cy="26172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6600" lIns="53200" spcFirstLastPara="1" rIns="53200" wrap="square" tIns="266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g9c7a074aa7_0_277"/>
          <p:cNvSpPr/>
          <p:nvPr/>
        </p:nvSpPr>
        <p:spPr>
          <a:xfrm>
            <a:off x="1718657" y="3437575"/>
            <a:ext cx="2247900" cy="26427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6600" lIns="53200" spcFirstLastPara="1" rIns="53200" wrap="square" tIns="266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g9c7a074aa7_0_277"/>
          <p:cNvSpPr/>
          <p:nvPr/>
        </p:nvSpPr>
        <p:spPr>
          <a:xfrm>
            <a:off x="4202377" y="3437575"/>
            <a:ext cx="2262300" cy="26427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6600" lIns="53200" spcFirstLastPara="1" rIns="53200" wrap="square" tIns="266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g9c7a074aa7_0_277"/>
          <p:cNvSpPr/>
          <p:nvPr/>
        </p:nvSpPr>
        <p:spPr>
          <a:xfrm>
            <a:off x="2941032" y="1421236"/>
            <a:ext cx="5029200" cy="1690200"/>
          </a:xfrm>
          <a:prstGeom prst="triangle">
            <a:avLst>
              <a:gd fmla="val 49279" name="adj"/>
            </a:avLst>
          </a:prstGeom>
          <a:solidFill>
            <a:schemeClr val="lt1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g9c7a074aa7_0_277"/>
          <p:cNvSpPr txBox="1"/>
          <p:nvPr/>
        </p:nvSpPr>
        <p:spPr>
          <a:xfrm>
            <a:off x="1721646" y="553324"/>
            <a:ext cx="7260600" cy="6462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0315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0315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9c7a074aa7_0_291"/>
          <p:cNvSpPr/>
          <p:nvPr/>
        </p:nvSpPr>
        <p:spPr>
          <a:xfrm>
            <a:off x="0" y="0"/>
            <a:ext cx="9144000" cy="3508500"/>
          </a:xfrm>
          <a:prstGeom prst="rect">
            <a:avLst/>
          </a:prstGeom>
          <a:solidFill>
            <a:srgbClr val="29173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g9c7a074aa7_0_291"/>
          <p:cNvSpPr/>
          <p:nvPr/>
        </p:nvSpPr>
        <p:spPr>
          <a:xfrm>
            <a:off x="0" y="6697579"/>
            <a:ext cx="9144000" cy="160500"/>
          </a:xfrm>
          <a:prstGeom prst="rect">
            <a:avLst/>
          </a:prstGeom>
          <a:solidFill>
            <a:srgbClr val="8E1A6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g9c7a074aa7_0_291"/>
          <p:cNvSpPr txBox="1"/>
          <p:nvPr>
            <p:ph idx="12" type="sldNum"/>
          </p:nvPr>
        </p:nvSpPr>
        <p:spPr>
          <a:xfrm>
            <a:off x="8048624" y="6261100"/>
            <a:ext cx="638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0" name="Google Shape;350;g9c7a074aa7_0_2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4694" y="6188083"/>
            <a:ext cx="933451" cy="477745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g9c7a074aa7_0_291"/>
          <p:cNvSpPr txBox="1"/>
          <p:nvPr>
            <p:ph type="ctrTitle"/>
          </p:nvPr>
        </p:nvSpPr>
        <p:spPr>
          <a:xfrm>
            <a:off x="584199" y="3960813"/>
            <a:ext cx="8099400" cy="4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173D"/>
              </a:buClr>
              <a:buSzPts val="2800"/>
              <a:buFont typeface="Arial"/>
              <a:buNone/>
              <a:defRPr b="1" sz="2800">
                <a:solidFill>
                  <a:srgbClr val="29173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2" name="Google Shape;352;g9c7a074aa7_0_291"/>
          <p:cNvSpPr txBox="1"/>
          <p:nvPr>
            <p:ph idx="1" type="subTitle"/>
          </p:nvPr>
        </p:nvSpPr>
        <p:spPr>
          <a:xfrm>
            <a:off x="584199" y="4576763"/>
            <a:ext cx="80994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E1A6D"/>
              </a:buClr>
              <a:buSzPts val="2400"/>
              <a:buNone/>
              <a:defRPr b="0" sz="2400">
                <a:solidFill>
                  <a:srgbClr val="8E1A6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9c7a074aa7_0_298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17500" lvl="4" marL="22860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55" name="Google Shape;355;g9c7a074aa7_0_298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17500" lvl="4" marL="22860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56" name="Google Shape;356;g9c7a074aa7_0_298"/>
          <p:cNvSpPr txBox="1"/>
          <p:nvPr>
            <p:ph idx="12" type="sldNum"/>
          </p:nvPr>
        </p:nvSpPr>
        <p:spPr>
          <a:xfrm>
            <a:off x="8048624" y="6261100"/>
            <a:ext cx="638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7" name="Google Shape;357;g9c7a074aa7_0_298"/>
          <p:cNvSpPr/>
          <p:nvPr/>
        </p:nvSpPr>
        <p:spPr>
          <a:xfrm>
            <a:off x="0" y="6697579"/>
            <a:ext cx="9144000" cy="160500"/>
          </a:xfrm>
          <a:prstGeom prst="rect">
            <a:avLst/>
          </a:prstGeom>
          <a:solidFill>
            <a:srgbClr val="8E1A6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g9c7a074aa7_0_298"/>
          <p:cNvSpPr/>
          <p:nvPr/>
        </p:nvSpPr>
        <p:spPr>
          <a:xfrm>
            <a:off x="0" y="-2841"/>
            <a:ext cx="9144000" cy="160500"/>
          </a:xfrm>
          <a:prstGeom prst="rect">
            <a:avLst/>
          </a:prstGeom>
          <a:solidFill>
            <a:srgbClr val="29173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9" name="Google Shape;359;g9c7a074aa7_0_2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4694" y="6188083"/>
            <a:ext cx="933451" cy="477745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g9c7a074aa7_0_298"/>
          <p:cNvSpPr txBox="1"/>
          <p:nvPr>
            <p:ph type="title"/>
          </p:nvPr>
        </p:nvSpPr>
        <p:spPr>
          <a:xfrm>
            <a:off x="457200" y="274638"/>
            <a:ext cx="82296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9c7a074aa7_0_306"/>
          <p:cNvSpPr txBox="1"/>
          <p:nvPr>
            <p:ph type="title"/>
          </p:nvPr>
        </p:nvSpPr>
        <p:spPr>
          <a:xfrm>
            <a:off x="457200" y="274638"/>
            <a:ext cx="82296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3" name="Google Shape;363;g9c7a074aa7_0_306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64" name="Google Shape;364;g9c7a074aa7_0_306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sz="2000"/>
            </a:lvl1pPr>
            <a:lvl2pPr indent="-355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65" name="Google Shape;365;g9c7a074aa7_0_306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66" name="Google Shape;366;g9c7a074aa7_0_306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sz="2000"/>
            </a:lvl1pPr>
            <a:lvl2pPr indent="-355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67" name="Google Shape;367;g9c7a074aa7_0_306"/>
          <p:cNvSpPr txBox="1"/>
          <p:nvPr>
            <p:ph idx="12" type="sldNum"/>
          </p:nvPr>
        </p:nvSpPr>
        <p:spPr>
          <a:xfrm>
            <a:off x="8048624" y="6261100"/>
            <a:ext cx="638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8" name="Google Shape;368;g9c7a074aa7_0_306"/>
          <p:cNvSpPr/>
          <p:nvPr/>
        </p:nvSpPr>
        <p:spPr>
          <a:xfrm>
            <a:off x="0" y="6697579"/>
            <a:ext cx="9144000" cy="160500"/>
          </a:xfrm>
          <a:prstGeom prst="rect">
            <a:avLst/>
          </a:prstGeom>
          <a:solidFill>
            <a:srgbClr val="8E1A6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g9c7a074aa7_0_306"/>
          <p:cNvSpPr/>
          <p:nvPr/>
        </p:nvSpPr>
        <p:spPr>
          <a:xfrm>
            <a:off x="0" y="-2841"/>
            <a:ext cx="9144000" cy="160500"/>
          </a:xfrm>
          <a:prstGeom prst="rect">
            <a:avLst/>
          </a:prstGeom>
          <a:solidFill>
            <a:srgbClr val="29173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0" name="Google Shape;370;g9c7a074aa7_0_3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4694" y="6188083"/>
            <a:ext cx="933451" cy="477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9c7a074aa7_0_316"/>
          <p:cNvSpPr txBox="1"/>
          <p:nvPr>
            <p:ph type="title"/>
          </p:nvPr>
        </p:nvSpPr>
        <p:spPr>
          <a:xfrm>
            <a:off x="457200" y="274638"/>
            <a:ext cx="82296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3" name="Google Shape;373;g9c7a074aa7_0_316"/>
          <p:cNvSpPr txBox="1"/>
          <p:nvPr>
            <p:ph idx="12" type="sldNum"/>
          </p:nvPr>
        </p:nvSpPr>
        <p:spPr>
          <a:xfrm>
            <a:off x="8048624" y="6261100"/>
            <a:ext cx="638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4" name="Google Shape;374;g9c7a074aa7_0_316"/>
          <p:cNvSpPr/>
          <p:nvPr/>
        </p:nvSpPr>
        <p:spPr>
          <a:xfrm>
            <a:off x="0" y="6697579"/>
            <a:ext cx="9144000" cy="160500"/>
          </a:xfrm>
          <a:prstGeom prst="rect">
            <a:avLst/>
          </a:prstGeom>
          <a:solidFill>
            <a:srgbClr val="8E1A6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g9c7a074aa7_0_316"/>
          <p:cNvSpPr/>
          <p:nvPr/>
        </p:nvSpPr>
        <p:spPr>
          <a:xfrm>
            <a:off x="0" y="-2841"/>
            <a:ext cx="9144000" cy="160500"/>
          </a:xfrm>
          <a:prstGeom prst="rect">
            <a:avLst/>
          </a:prstGeom>
          <a:solidFill>
            <a:srgbClr val="29173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6" name="Google Shape;376;g9c7a074aa7_0_3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4694" y="6188083"/>
            <a:ext cx="933451" cy="477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Examples">
  <p:cSld name="Photo Examples"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9c7a074aa7_0_322"/>
          <p:cNvSpPr txBox="1"/>
          <p:nvPr>
            <p:ph type="title"/>
          </p:nvPr>
        </p:nvSpPr>
        <p:spPr>
          <a:xfrm>
            <a:off x="457200" y="274638"/>
            <a:ext cx="82296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9" name="Google Shape;379;g9c7a074aa7_0_322"/>
          <p:cNvSpPr txBox="1"/>
          <p:nvPr>
            <p:ph idx="12" type="sldNum"/>
          </p:nvPr>
        </p:nvSpPr>
        <p:spPr>
          <a:xfrm>
            <a:off x="8048624" y="6261100"/>
            <a:ext cx="638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0" name="Google Shape;380;g9c7a074aa7_0_322"/>
          <p:cNvSpPr/>
          <p:nvPr/>
        </p:nvSpPr>
        <p:spPr>
          <a:xfrm>
            <a:off x="0" y="6697579"/>
            <a:ext cx="9144000" cy="160500"/>
          </a:xfrm>
          <a:prstGeom prst="rect">
            <a:avLst/>
          </a:prstGeom>
          <a:solidFill>
            <a:srgbClr val="8E1A6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g9c7a074aa7_0_322"/>
          <p:cNvSpPr/>
          <p:nvPr/>
        </p:nvSpPr>
        <p:spPr>
          <a:xfrm>
            <a:off x="0" y="-2841"/>
            <a:ext cx="9144000" cy="160500"/>
          </a:xfrm>
          <a:prstGeom prst="rect">
            <a:avLst/>
          </a:prstGeom>
          <a:solidFill>
            <a:srgbClr val="29173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2" name="Google Shape;382;g9c7a074aa7_0_3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4694" y="6188083"/>
            <a:ext cx="933451" cy="477745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g9c7a074aa7_0_322"/>
          <p:cNvSpPr/>
          <p:nvPr>
            <p:ph idx="2" type="pic"/>
          </p:nvPr>
        </p:nvSpPr>
        <p:spPr>
          <a:xfrm>
            <a:off x="6223000" y="4524375"/>
            <a:ext cx="2463900" cy="15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g9c7a074aa7_0_322"/>
          <p:cNvSpPr/>
          <p:nvPr>
            <p:ph idx="3" type="pic"/>
          </p:nvPr>
        </p:nvSpPr>
        <p:spPr>
          <a:xfrm>
            <a:off x="6223000" y="2794000"/>
            <a:ext cx="2463900" cy="15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5" name="Google Shape;385;g9c7a074aa7_0_322"/>
          <p:cNvSpPr/>
          <p:nvPr>
            <p:ph idx="4" type="pic"/>
          </p:nvPr>
        </p:nvSpPr>
        <p:spPr>
          <a:xfrm>
            <a:off x="6223000" y="1063625"/>
            <a:ext cx="2463900" cy="15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6" name="Google Shape;386;g9c7a074aa7_0_322"/>
          <p:cNvSpPr txBox="1"/>
          <p:nvPr>
            <p:ph idx="1" type="body"/>
          </p:nvPr>
        </p:nvSpPr>
        <p:spPr>
          <a:xfrm>
            <a:off x="457200" y="1063625"/>
            <a:ext cx="5575200" cy="15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7" name="Google Shape;387;g9c7a074aa7_0_322"/>
          <p:cNvSpPr txBox="1"/>
          <p:nvPr>
            <p:ph idx="5" type="body"/>
          </p:nvPr>
        </p:nvSpPr>
        <p:spPr>
          <a:xfrm>
            <a:off x="457200" y="2809875"/>
            <a:ext cx="5575200" cy="15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8" name="Google Shape;388;g9c7a074aa7_0_322"/>
          <p:cNvSpPr txBox="1"/>
          <p:nvPr>
            <p:ph idx="6" type="body"/>
          </p:nvPr>
        </p:nvSpPr>
        <p:spPr>
          <a:xfrm>
            <a:off x="457200" y="4524375"/>
            <a:ext cx="5575200" cy="15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9c7a074aa7_0_334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1" name="Google Shape;391;g9c7a074aa7_0_334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17500" lvl="4" marL="22860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indent="-3556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92" name="Google Shape;392;g9c7a074aa7_0_334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93" name="Google Shape;393;g9c7a074aa7_0_334"/>
          <p:cNvSpPr txBox="1"/>
          <p:nvPr>
            <p:ph idx="12" type="sldNum"/>
          </p:nvPr>
        </p:nvSpPr>
        <p:spPr>
          <a:xfrm>
            <a:off x="8048624" y="6261100"/>
            <a:ext cx="638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4" name="Google Shape;394;g9c7a074aa7_0_334"/>
          <p:cNvSpPr/>
          <p:nvPr/>
        </p:nvSpPr>
        <p:spPr>
          <a:xfrm>
            <a:off x="0" y="6697579"/>
            <a:ext cx="9144000" cy="160500"/>
          </a:xfrm>
          <a:prstGeom prst="rect">
            <a:avLst/>
          </a:prstGeom>
          <a:solidFill>
            <a:srgbClr val="8E1A6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g9c7a074aa7_0_334"/>
          <p:cNvSpPr/>
          <p:nvPr/>
        </p:nvSpPr>
        <p:spPr>
          <a:xfrm>
            <a:off x="0" y="-2841"/>
            <a:ext cx="9144000" cy="160500"/>
          </a:xfrm>
          <a:prstGeom prst="rect">
            <a:avLst/>
          </a:prstGeom>
          <a:solidFill>
            <a:srgbClr val="29173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6" name="Google Shape;396;g9c7a074aa7_0_3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4694" y="6188083"/>
            <a:ext cx="933451" cy="477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/>
          <p:nvPr>
            <p:ph type="title"/>
          </p:nvPr>
        </p:nvSpPr>
        <p:spPr>
          <a:xfrm>
            <a:off x="457200" y="274638"/>
            <a:ext cx="8229600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sz="20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1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sz="20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11"/>
          <p:cNvSpPr txBox="1"/>
          <p:nvPr>
            <p:ph idx="12" type="sldNum"/>
          </p:nvPr>
        </p:nvSpPr>
        <p:spPr>
          <a:xfrm>
            <a:off x="8048624" y="6261100"/>
            <a:ext cx="6381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" name="Google Shape;43;p11"/>
          <p:cNvSpPr/>
          <p:nvPr/>
        </p:nvSpPr>
        <p:spPr>
          <a:xfrm>
            <a:off x="0" y="6697579"/>
            <a:ext cx="9144000" cy="160421"/>
          </a:xfrm>
          <a:prstGeom prst="rect">
            <a:avLst/>
          </a:prstGeom>
          <a:solidFill>
            <a:srgbClr val="8E1A6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1"/>
          <p:cNvSpPr/>
          <p:nvPr/>
        </p:nvSpPr>
        <p:spPr>
          <a:xfrm>
            <a:off x="0" y="-2841"/>
            <a:ext cx="9144000" cy="160421"/>
          </a:xfrm>
          <a:prstGeom prst="rect">
            <a:avLst/>
          </a:prstGeom>
          <a:solidFill>
            <a:srgbClr val="29173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4694" y="6188083"/>
            <a:ext cx="933450" cy="477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Development">
  <p:cSld name="Name Development"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g9c7a074aa7_0_342"/>
          <p:cNvGrpSpPr/>
          <p:nvPr/>
        </p:nvGrpSpPr>
        <p:grpSpPr>
          <a:xfrm>
            <a:off x="753442" y="931827"/>
            <a:ext cx="8046702" cy="5526418"/>
            <a:chOff x="80875" y="721515"/>
            <a:chExt cx="8868844" cy="6091059"/>
          </a:xfrm>
        </p:grpSpPr>
        <p:sp>
          <p:nvSpPr>
            <p:cNvPr id="399" name="Google Shape;399;g9c7a074aa7_0_342"/>
            <p:cNvSpPr/>
            <p:nvPr/>
          </p:nvSpPr>
          <p:spPr>
            <a:xfrm>
              <a:off x="1718710" y="5459340"/>
              <a:ext cx="1447800" cy="762000"/>
            </a:xfrm>
            <a:prstGeom prst="ellipse">
              <a:avLst/>
            </a:prstGeom>
            <a:noFill/>
            <a:ln cap="flat" cmpd="sng" w="28575">
              <a:solidFill>
                <a:srgbClr val="A3288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g9c7a074aa7_0_342"/>
            <p:cNvSpPr/>
            <p:nvPr/>
          </p:nvSpPr>
          <p:spPr>
            <a:xfrm>
              <a:off x="6130319" y="2133600"/>
              <a:ext cx="1447800" cy="762000"/>
            </a:xfrm>
            <a:prstGeom prst="ellipse">
              <a:avLst/>
            </a:prstGeom>
            <a:noFill/>
            <a:ln cap="flat" cmpd="sng" w="28575">
              <a:solidFill>
                <a:srgbClr val="A3288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g9c7a074aa7_0_342"/>
            <p:cNvSpPr/>
            <p:nvPr/>
          </p:nvSpPr>
          <p:spPr>
            <a:xfrm>
              <a:off x="7026197" y="4114800"/>
              <a:ext cx="1447800" cy="762000"/>
            </a:xfrm>
            <a:prstGeom prst="ellipse">
              <a:avLst/>
            </a:prstGeom>
            <a:noFill/>
            <a:ln cap="flat" cmpd="sng" w="28575">
              <a:solidFill>
                <a:srgbClr val="A3288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g9c7a074aa7_0_342"/>
            <p:cNvSpPr/>
            <p:nvPr/>
          </p:nvSpPr>
          <p:spPr>
            <a:xfrm>
              <a:off x="5753100" y="5486400"/>
              <a:ext cx="1447800" cy="762000"/>
            </a:xfrm>
            <a:prstGeom prst="ellipse">
              <a:avLst/>
            </a:prstGeom>
            <a:noFill/>
            <a:ln cap="flat" cmpd="sng" w="28575">
              <a:solidFill>
                <a:srgbClr val="A3288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g9c7a074aa7_0_342"/>
            <p:cNvSpPr/>
            <p:nvPr/>
          </p:nvSpPr>
          <p:spPr>
            <a:xfrm>
              <a:off x="3529613" y="1296001"/>
              <a:ext cx="1447800" cy="762000"/>
            </a:xfrm>
            <a:prstGeom prst="ellipse">
              <a:avLst/>
            </a:prstGeom>
            <a:noFill/>
            <a:ln cap="flat" cmpd="sng" w="28575">
              <a:solidFill>
                <a:srgbClr val="A3288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g9c7a074aa7_0_342"/>
            <p:cNvSpPr/>
            <p:nvPr/>
          </p:nvSpPr>
          <p:spPr>
            <a:xfrm>
              <a:off x="978884" y="2178158"/>
              <a:ext cx="1447800" cy="762000"/>
            </a:xfrm>
            <a:prstGeom prst="ellipse">
              <a:avLst/>
            </a:prstGeom>
            <a:noFill/>
            <a:ln cap="flat" cmpd="sng" w="28575">
              <a:solidFill>
                <a:srgbClr val="A3288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g9c7a074aa7_0_342"/>
            <p:cNvSpPr/>
            <p:nvPr/>
          </p:nvSpPr>
          <p:spPr>
            <a:xfrm>
              <a:off x="265261" y="4114800"/>
              <a:ext cx="1447800" cy="762000"/>
            </a:xfrm>
            <a:prstGeom prst="ellipse">
              <a:avLst/>
            </a:prstGeom>
            <a:noFill/>
            <a:ln cap="flat" cmpd="sng" w="28575">
              <a:solidFill>
                <a:srgbClr val="A3288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06" name="Google Shape;406;g9c7a074aa7_0_342"/>
            <p:cNvCxnSpPr/>
            <p:nvPr/>
          </p:nvCxnSpPr>
          <p:spPr>
            <a:xfrm>
              <a:off x="5257799" y="4336139"/>
              <a:ext cx="1062900" cy="1137000"/>
            </a:xfrm>
            <a:prstGeom prst="straightConnector1">
              <a:avLst/>
            </a:prstGeom>
            <a:noFill/>
            <a:ln cap="flat" cmpd="sng" w="9525">
              <a:solidFill>
                <a:srgbClr val="A3288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07" name="Google Shape;407;g9c7a074aa7_0_342"/>
            <p:cNvCxnSpPr/>
            <p:nvPr/>
          </p:nvCxnSpPr>
          <p:spPr>
            <a:xfrm rot="10800000">
              <a:off x="5791166" y="3886096"/>
              <a:ext cx="1277700" cy="469200"/>
            </a:xfrm>
            <a:prstGeom prst="straightConnector1">
              <a:avLst/>
            </a:prstGeom>
            <a:noFill/>
            <a:ln cap="flat" cmpd="sng" w="9525">
              <a:solidFill>
                <a:srgbClr val="A3288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08" name="Google Shape;408;g9c7a074aa7_0_342"/>
            <p:cNvCxnSpPr/>
            <p:nvPr/>
          </p:nvCxnSpPr>
          <p:spPr>
            <a:xfrm flipH="1" rot="10800000">
              <a:off x="5334000" y="2746978"/>
              <a:ext cx="914400" cy="457200"/>
            </a:xfrm>
            <a:prstGeom prst="straightConnector1">
              <a:avLst/>
            </a:prstGeom>
            <a:noFill/>
            <a:ln cap="flat" cmpd="sng" w="9525">
              <a:solidFill>
                <a:srgbClr val="A3288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09" name="Google Shape;409;g9c7a074aa7_0_342"/>
            <p:cNvCxnSpPr/>
            <p:nvPr/>
          </p:nvCxnSpPr>
          <p:spPr>
            <a:xfrm>
              <a:off x="4267200" y="2058002"/>
              <a:ext cx="0" cy="940200"/>
            </a:xfrm>
            <a:prstGeom prst="straightConnector1">
              <a:avLst/>
            </a:prstGeom>
            <a:noFill/>
            <a:ln cap="flat" cmpd="sng" w="9525">
              <a:solidFill>
                <a:srgbClr val="A3288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10" name="Google Shape;410;g9c7a074aa7_0_342"/>
            <p:cNvCxnSpPr/>
            <p:nvPr/>
          </p:nvCxnSpPr>
          <p:spPr>
            <a:xfrm>
              <a:off x="2362201" y="2746977"/>
              <a:ext cx="914400" cy="391200"/>
            </a:xfrm>
            <a:prstGeom prst="straightConnector1">
              <a:avLst/>
            </a:prstGeom>
            <a:noFill/>
            <a:ln cap="flat" cmpd="sng" w="9525">
              <a:solidFill>
                <a:srgbClr val="A3288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11" name="Google Shape;411;g9c7a074aa7_0_342"/>
            <p:cNvCxnSpPr/>
            <p:nvPr/>
          </p:nvCxnSpPr>
          <p:spPr>
            <a:xfrm flipH="1" rot="10800000">
              <a:off x="1713061" y="4114800"/>
              <a:ext cx="1143000" cy="381000"/>
            </a:xfrm>
            <a:prstGeom prst="straightConnector1">
              <a:avLst/>
            </a:prstGeom>
            <a:noFill/>
            <a:ln cap="flat" cmpd="sng" w="9525">
              <a:solidFill>
                <a:srgbClr val="A3288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12" name="Google Shape;412;g9c7a074aa7_0_342"/>
            <p:cNvSpPr/>
            <p:nvPr/>
          </p:nvSpPr>
          <p:spPr>
            <a:xfrm>
              <a:off x="2669781" y="2998078"/>
              <a:ext cx="3121500" cy="1538400"/>
            </a:xfrm>
            <a:prstGeom prst="ellipse">
              <a:avLst/>
            </a:prstGeom>
            <a:noFill/>
            <a:ln cap="flat" cmpd="sng" w="12700">
              <a:solidFill>
                <a:srgbClr val="A3288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g9c7a074aa7_0_342"/>
            <p:cNvSpPr/>
            <p:nvPr/>
          </p:nvSpPr>
          <p:spPr>
            <a:xfrm>
              <a:off x="3581400" y="721515"/>
              <a:ext cx="1371600" cy="495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rgbClr val="A3288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g9c7a074aa7_0_342"/>
            <p:cNvSpPr/>
            <p:nvPr/>
          </p:nvSpPr>
          <p:spPr>
            <a:xfrm>
              <a:off x="7578119" y="1752600"/>
              <a:ext cx="1371600" cy="6096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rgbClr val="A3288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g9c7a074aa7_0_342"/>
            <p:cNvSpPr/>
            <p:nvPr/>
          </p:nvSpPr>
          <p:spPr>
            <a:xfrm>
              <a:off x="7578119" y="3119310"/>
              <a:ext cx="1371600" cy="6096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rgbClr val="A3288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g9c7a074aa7_0_342"/>
            <p:cNvSpPr/>
            <p:nvPr/>
          </p:nvSpPr>
          <p:spPr>
            <a:xfrm>
              <a:off x="7391400" y="5506602"/>
              <a:ext cx="1371600" cy="6096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rgbClr val="A3288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g9c7a074aa7_0_342"/>
            <p:cNvSpPr/>
            <p:nvPr/>
          </p:nvSpPr>
          <p:spPr>
            <a:xfrm>
              <a:off x="80875" y="5410200"/>
              <a:ext cx="1371600" cy="6096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rgbClr val="A3288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g9c7a074aa7_0_342"/>
            <p:cNvSpPr/>
            <p:nvPr/>
          </p:nvSpPr>
          <p:spPr>
            <a:xfrm>
              <a:off x="106323" y="1524287"/>
              <a:ext cx="1371600" cy="6096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rgbClr val="A3288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g9c7a074aa7_0_342"/>
            <p:cNvSpPr/>
            <p:nvPr/>
          </p:nvSpPr>
          <p:spPr>
            <a:xfrm>
              <a:off x="80875" y="3276600"/>
              <a:ext cx="1371600" cy="6096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rgbClr val="A3288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20" name="Google Shape;420;g9c7a074aa7_0_342"/>
            <p:cNvCxnSpPr/>
            <p:nvPr/>
          </p:nvCxnSpPr>
          <p:spPr>
            <a:xfrm flipH="1" rot="10800000">
              <a:off x="2870644" y="4435911"/>
              <a:ext cx="533400" cy="1102500"/>
            </a:xfrm>
            <a:prstGeom prst="straightConnector1">
              <a:avLst/>
            </a:prstGeom>
            <a:noFill/>
            <a:ln cap="flat" cmpd="sng" w="9525">
              <a:solidFill>
                <a:srgbClr val="A3288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1" name="Google Shape;421;g9c7a074aa7_0_342"/>
            <p:cNvCxnSpPr/>
            <p:nvPr/>
          </p:nvCxnSpPr>
          <p:spPr>
            <a:xfrm>
              <a:off x="4270838" y="4536508"/>
              <a:ext cx="0" cy="1006500"/>
            </a:xfrm>
            <a:prstGeom prst="straightConnector1">
              <a:avLst/>
            </a:prstGeom>
            <a:noFill/>
            <a:ln cap="flat" cmpd="sng" w="9525">
              <a:solidFill>
                <a:srgbClr val="A3288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22" name="Google Shape;422;g9c7a074aa7_0_342"/>
            <p:cNvSpPr/>
            <p:nvPr/>
          </p:nvSpPr>
          <p:spPr>
            <a:xfrm flipH="1" rot="10800000">
              <a:off x="3569389" y="5535540"/>
              <a:ext cx="1447800" cy="685800"/>
            </a:xfrm>
            <a:prstGeom prst="ellipse">
              <a:avLst/>
            </a:prstGeom>
            <a:noFill/>
            <a:ln cap="flat" cmpd="sng" w="28575">
              <a:solidFill>
                <a:srgbClr val="A3288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g9c7a074aa7_0_342"/>
            <p:cNvSpPr/>
            <p:nvPr/>
          </p:nvSpPr>
          <p:spPr>
            <a:xfrm>
              <a:off x="3605813" y="6352374"/>
              <a:ext cx="1347300" cy="4602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rgbClr val="A3288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4" name="Google Shape;424;g9c7a074aa7_0_342"/>
          <p:cNvSpPr txBox="1"/>
          <p:nvPr>
            <p:ph type="title"/>
          </p:nvPr>
        </p:nvSpPr>
        <p:spPr>
          <a:xfrm>
            <a:off x="457200" y="274638"/>
            <a:ext cx="82296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5" name="Google Shape;425;g9c7a074aa7_0_342"/>
          <p:cNvSpPr txBox="1"/>
          <p:nvPr>
            <p:ph idx="12" type="sldNum"/>
          </p:nvPr>
        </p:nvSpPr>
        <p:spPr>
          <a:xfrm>
            <a:off x="8048624" y="6261100"/>
            <a:ext cx="638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6" name="Google Shape;426;g9c7a074aa7_0_342"/>
          <p:cNvSpPr/>
          <p:nvPr/>
        </p:nvSpPr>
        <p:spPr>
          <a:xfrm>
            <a:off x="0" y="6697579"/>
            <a:ext cx="9144000" cy="160500"/>
          </a:xfrm>
          <a:prstGeom prst="rect">
            <a:avLst/>
          </a:prstGeom>
          <a:solidFill>
            <a:srgbClr val="8E1A6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g9c7a074aa7_0_342"/>
          <p:cNvSpPr/>
          <p:nvPr/>
        </p:nvSpPr>
        <p:spPr>
          <a:xfrm>
            <a:off x="0" y="-2841"/>
            <a:ext cx="9144000" cy="160500"/>
          </a:xfrm>
          <a:prstGeom prst="rect">
            <a:avLst/>
          </a:prstGeom>
          <a:solidFill>
            <a:srgbClr val="29173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8" name="Google Shape;428;g9c7a074aa7_0_3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4694" y="6188083"/>
            <a:ext cx="933451" cy="477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Brand Pyramid + Touchpoints">
  <p:cSld name="Blank Brand Pyramid + Touchpoints"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9c7a074aa7_0_374"/>
          <p:cNvSpPr txBox="1"/>
          <p:nvPr>
            <p:ph idx="12" type="sldNum"/>
          </p:nvPr>
        </p:nvSpPr>
        <p:spPr>
          <a:xfrm>
            <a:off x="8048624" y="6261100"/>
            <a:ext cx="638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1" name="Google Shape;431;g9c7a074aa7_0_374"/>
          <p:cNvSpPr/>
          <p:nvPr/>
        </p:nvSpPr>
        <p:spPr>
          <a:xfrm>
            <a:off x="0" y="6697579"/>
            <a:ext cx="9144000" cy="160500"/>
          </a:xfrm>
          <a:prstGeom prst="rect">
            <a:avLst/>
          </a:prstGeom>
          <a:solidFill>
            <a:srgbClr val="8E1A6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g9c7a074aa7_0_374"/>
          <p:cNvSpPr/>
          <p:nvPr/>
        </p:nvSpPr>
        <p:spPr>
          <a:xfrm>
            <a:off x="0" y="-2841"/>
            <a:ext cx="9144000" cy="160500"/>
          </a:xfrm>
          <a:prstGeom prst="rect">
            <a:avLst/>
          </a:prstGeom>
          <a:solidFill>
            <a:srgbClr val="29173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3" name="Google Shape;433;g9c7a074aa7_0_3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4694" y="6188083"/>
            <a:ext cx="933451" cy="477745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g9c7a074aa7_0_374"/>
          <p:cNvSpPr txBox="1"/>
          <p:nvPr/>
        </p:nvSpPr>
        <p:spPr>
          <a:xfrm>
            <a:off x="152399" y="205582"/>
            <a:ext cx="58182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WHO?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Bull’ s eye target/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insights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g9c7a074aa7_0_374"/>
          <p:cNvSpPr/>
          <p:nvPr/>
        </p:nvSpPr>
        <p:spPr>
          <a:xfrm>
            <a:off x="139700" y="1273535"/>
            <a:ext cx="1000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WHAT?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g9c7a074aa7_0_374"/>
          <p:cNvSpPr/>
          <p:nvPr/>
        </p:nvSpPr>
        <p:spPr>
          <a:xfrm>
            <a:off x="152400" y="2922149"/>
            <a:ext cx="1553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Brand Pillars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Core Brand Values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g9c7a074aa7_0_374"/>
          <p:cNvSpPr/>
          <p:nvPr/>
        </p:nvSpPr>
        <p:spPr>
          <a:xfrm>
            <a:off x="127035" y="1511476"/>
            <a:ext cx="3683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Brand idea - Core brand promise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g9c7a074aa7_0_374"/>
          <p:cNvSpPr/>
          <p:nvPr/>
        </p:nvSpPr>
        <p:spPr>
          <a:xfrm>
            <a:off x="1721646" y="4110202"/>
            <a:ext cx="1296600" cy="1960500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294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g9c7a074aa7_0_374"/>
          <p:cNvSpPr/>
          <p:nvPr/>
        </p:nvSpPr>
        <p:spPr>
          <a:xfrm>
            <a:off x="3136473" y="4110202"/>
            <a:ext cx="1347300" cy="1960500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294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g9c7a074aa7_0_374"/>
          <p:cNvSpPr/>
          <p:nvPr/>
        </p:nvSpPr>
        <p:spPr>
          <a:xfrm>
            <a:off x="4609805" y="4110202"/>
            <a:ext cx="1360800" cy="1956900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294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g9c7a074aa7_0_374"/>
          <p:cNvSpPr/>
          <p:nvPr/>
        </p:nvSpPr>
        <p:spPr>
          <a:xfrm>
            <a:off x="6709040" y="2813687"/>
            <a:ext cx="2273400" cy="1143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6600" lIns="53200" spcFirstLastPara="1" rIns="53200" wrap="square" tIns="266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g9c7a074aa7_0_374"/>
          <p:cNvSpPr/>
          <p:nvPr/>
        </p:nvSpPr>
        <p:spPr>
          <a:xfrm>
            <a:off x="1718657" y="2802575"/>
            <a:ext cx="2247900" cy="11541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6600" lIns="53200" spcFirstLastPara="1" rIns="53200" wrap="square" tIns="266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g9c7a074aa7_0_374"/>
          <p:cNvSpPr/>
          <p:nvPr/>
        </p:nvSpPr>
        <p:spPr>
          <a:xfrm>
            <a:off x="4202377" y="2802575"/>
            <a:ext cx="2262300" cy="11541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6600" lIns="53200" spcFirstLastPara="1" rIns="53200" wrap="square" tIns="266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g9c7a074aa7_0_374"/>
          <p:cNvSpPr/>
          <p:nvPr/>
        </p:nvSpPr>
        <p:spPr>
          <a:xfrm>
            <a:off x="2941032" y="944986"/>
            <a:ext cx="5029200" cy="1690200"/>
          </a:xfrm>
          <a:prstGeom prst="triangle">
            <a:avLst>
              <a:gd fmla="val 49279" name="adj"/>
            </a:avLst>
          </a:prstGeom>
          <a:solidFill>
            <a:schemeClr val="lt1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g9c7a074aa7_0_374"/>
          <p:cNvSpPr txBox="1"/>
          <p:nvPr/>
        </p:nvSpPr>
        <p:spPr>
          <a:xfrm>
            <a:off x="1721646" y="235824"/>
            <a:ext cx="7260600" cy="6462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0315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031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g9c7a074aa7_0_374"/>
          <p:cNvSpPr/>
          <p:nvPr/>
        </p:nvSpPr>
        <p:spPr>
          <a:xfrm>
            <a:off x="6098247" y="4110202"/>
            <a:ext cx="1360800" cy="1956900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294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g9c7a074aa7_0_374"/>
          <p:cNvSpPr/>
          <p:nvPr/>
        </p:nvSpPr>
        <p:spPr>
          <a:xfrm>
            <a:off x="7631652" y="4110202"/>
            <a:ext cx="1360800" cy="1956900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294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g9c7a074aa7_0_374"/>
          <p:cNvSpPr/>
          <p:nvPr/>
        </p:nvSpPr>
        <p:spPr>
          <a:xfrm>
            <a:off x="152400" y="4110202"/>
            <a:ext cx="889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Branded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Elements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/>
          <p:nvPr/>
        </p:nvSpPr>
        <p:spPr>
          <a:xfrm>
            <a:off x="0" y="0"/>
            <a:ext cx="9144000" cy="3508375"/>
          </a:xfrm>
          <a:prstGeom prst="rect">
            <a:avLst/>
          </a:prstGeom>
          <a:solidFill>
            <a:srgbClr val="29173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2"/>
          <p:cNvSpPr/>
          <p:nvPr/>
        </p:nvSpPr>
        <p:spPr>
          <a:xfrm>
            <a:off x="0" y="6697579"/>
            <a:ext cx="9144000" cy="160421"/>
          </a:xfrm>
          <a:prstGeom prst="rect">
            <a:avLst/>
          </a:prstGeom>
          <a:solidFill>
            <a:srgbClr val="8E1A6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048624" y="6261100"/>
            <a:ext cx="6381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4694" y="6188083"/>
            <a:ext cx="933450" cy="47774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2"/>
          <p:cNvSpPr txBox="1"/>
          <p:nvPr>
            <p:ph type="ctrTitle"/>
          </p:nvPr>
        </p:nvSpPr>
        <p:spPr>
          <a:xfrm>
            <a:off x="584199" y="3960813"/>
            <a:ext cx="8099426" cy="492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173D"/>
              </a:buClr>
              <a:buSzPts val="2800"/>
              <a:buFont typeface="Arial"/>
              <a:buNone/>
              <a:defRPr b="1" sz="2800">
                <a:solidFill>
                  <a:srgbClr val="29173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" type="subTitle"/>
          </p:nvPr>
        </p:nvSpPr>
        <p:spPr>
          <a:xfrm>
            <a:off x="584199" y="4576763"/>
            <a:ext cx="8099426" cy="7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E1A6D"/>
              </a:buClr>
              <a:buSzPts val="2400"/>
              <a:buNone/>
              <a:defRPr b="0" sz="2400">
                <a:solidFill>
                  <a:srgbClr val="8E1A6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175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5" name="Google Shape;55;p1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175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048624" y="6261100"/>
            <a:ext cx="6381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0" y="6697579"/>
            <a:ext cx="9144000" cy="160421"/>
          </a:xfrm>
          <a:prstGeom prst="rect">
            <a:avLst/>
          </a:prstGeom>
          <a:solidFill>
            <a:srgbClr val="8E1A6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0" y="-2841"/>
            <a:ext cx="9144000" cy="160421"/>
          </a:xfrm>
          <a:prstGeom prst="rect">
            <a:avLst/>
          </a:prstGeom>
          <a:solidFill>
            <a:srgbClr val="29173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4694" y="6188083"/>
            <a:ext cx="933450" cy="47774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>
            <p:ph type="title"/>
          </p:nvPr>
        </p:nvSpPr>
        <p:spPr>
          <a:xfrm>
            <a:off x="457200" y="274638"/>
            <a:ext cx="8229600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457200" y="274638"/>
            <a:ext cx="8229600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048624" y="6261100"/>
            <a:ext cx="6381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14"/>
          <p:cNvSpPr/>
          <p:nvPr/>
        </p:nvSpPr>
        <p:spPr>
          <a:xfrm>
            <a:off x="0" y="6697579"/>
            <a:ext cx="9144000" cy="160421"/>
          </a:xfrm>
          <a:prstGeom prst="rect">
            <a:avLst/>
          </a:prstGeom>
          <a:solidFill>
            <a:srgbClr val="8E1A6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0" y="-2841"/>
            <a:ext cx="9144000" cy="160421"/>
          </a:xfrm>
          <a:prstGeom prst="rect">
            <a:avLst/>
          </a:prstGeom>
          <a:solidFill>
            <a:srgbClr val="29173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4694" y="6188083"/>
            <a:ext cx="933450" cy="477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Examples">
  <p:cSld name="Photo Example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457200" y="274638"/>
            <a:ext cx="8229600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8048624" y="6261100"/>
            <a:ext cx="6381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" name="Google Shape;70;p15"/>
          <p:cNvSpPr/>
          <p:nvPr/>
        </p:nvSpPr>
        <p:spPr>
          <a:xfrm>
            <a:off x="0" y="6697579"/>
            <a:ext cx="9144000" cy="160421"/>
          </a:xfrm>
          <a:prstGeom prst="rect">
            <a:avLst/>
          </a:prstGeom>
          <a:solidFill>
            <a:srgbClr val="8E1A6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5"/>
          <p:cNvSpPr/>
          <p:nvPr/>
        </p:nvSpPr>
        <p:spPr>
          <a:xfrm>
            <a:off x="0" y="-2841"/>
            <a:ext cx="9144000" cy="160421"/>
          </a:xfrm>
          <a:prstGeom prst="rect">
            <a:avLst/>
          </a:prstGeom>
          <a:solidFill>
            <a:srgbClr val="29173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4694" y="6188083"/>
            <a:ext cx="933450" cy="47774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/>
          <p:nvPr>
            <p:ph idx="2" type="pic"/>
          </p:nvPr>
        </p:nvSpPr>
        <p:spPr>
          <a:xfrm>
            <a:off x="6223000" y="4524375"/>
            <a:ext cx="2463800" cy="1539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5"/>
          <p:cNvSpPr/>
          <p:nvPr>
            <p:ph idx="3" type="pic"/>
          </p:nvPr>
        </p:nvSpPr>
        <p:spPr>
          <a:xfrm>
            <a:off x="6223000" y="2794000"/>
            <a:ext cx="2463800" cy="1539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5"/>
          <p:cNvSpPr/>
          <p:nvPr>
            <p:ph idx="4" type="pic"/>
          </p:nvPr>
        </p:nvSpPr>
        <p:spPr>
          <a:xfrm>
            <a:off x="6223000" y="1063625"/>
            <a:ext cx="2463800" cy="1539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457200" y="1063625"/>
            <a:ext cx="5575300" cy="1539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5" type="body"/>
          </p:nvPr>
        </p:nvSpPr>
        <p:spPr>
          <a:xfrm>
            <a:off x="457200" y="2809875"/>
            <a:ext cx="5575300" cy="1539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6" type="body"/>
          </p:nvPr>
        </p:nvSpPr>
        <p:spPr>
          <a:xfrm>
            <a:off x="457200" y="4524375"/>
            <a:ext cx="5575300" cy="1539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rple Background">
  <p:cSld name="Purple Background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idx="12" type="sldNum"/>
          </p:nvPr>
        </p:nvSpPr>
        <p:spPr>
          <a:xfrm>
            <a:off x="8048624" y="6261100"/>
            <a:ext cx="6381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16"/>
          <p:cNvSpPr/>
          <p:nvPr/>
        </p:nvSpPr>
        <p:spPr>
          <a:xfrm>
            <a:off x="0" y="6697579"/>
            <a:ext cx="9144000" cy="160421"/>
          </a:xfrm>
          <a:prstGeom prst="rect">
            <a:avLst/>
          </a:prstGeom>
          <a:solidFill>
            <a:srgbClr val="8E1A6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6"/>
          <p:cNvSpPr/>
          <p:nvPr/>
        </p:nvSpPr>
        <p:spPr>
          <a:xfrm>
            <a:off x="0" y="-2841"/>
            <a:ext cx="9144000" cy="6041114"/>
          </a:xfrm>
          <a:prstGeom prst="rect">
            <a:avLst/>
          </a:prstGeom>
          <a:solidFill>
            <a:srgbClr val="29173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4694" y="6188083"/>
            <a:ext cx="933450" cy="47774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>
            <p:ph type="title"/>
          </p:nvPr>
        </p:nvSpPr>
        <p:spPr>
          <a:xfrm>
            <a:off x="457200" y="274638"/>
            <a:ext cx="8229600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457200" y="1600200"/>
            <a:ext cx="8229600" cy="4162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  <a:defRPr b="1" sz="2400">
                <a:solidFill>
                  <a:srgbClr val="FFFFFF"/>
                </a:solidFill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–"/>
              <a:defRPr sz="2000">
                <a:solidFill>
                  <a:srgbClr val="FFFFFF"/>
                </a:solidFill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 sz="1800">
                <a:solidFill>
                  <a:srgbClr val="FFFFFF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–"/>
              <a:defRPr sz="1600">
                <a:solidFill>
                  <a:srgbClr val="FFFFFF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Char char="»"/>
              <a:defRPr sz="1400">
                <a:solidFill>
                  <a:srgbClr val="FFFFFF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0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457200" y="274638"/>
            <a:ext cx="8229600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ece96b81e_1_101"/>
          <p:cNvSpPr txBox="1"/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small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g7ece96b81e_1_10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g7ece96b81e_1_10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2" name="Google Shape;192;g7ece96b81e_1_10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Google Shape;193;g7ece96b81e_1_10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9c7a074aa7_0_208"/>
          <p:cNvSpPr txBox="1"/>
          <p:nvPr>
            <p:ph type="title"/>
          </p:nvPr>
        </p:nvSpPr>
        <p:spPr>
          <a:xfrm>
            <a:off x="457200" y="274638"/>
            <a:ext cx="82296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5" name="Google Shape;265;g9c7a074aa7_0_208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6" name="Google Shape;266;g9c7a074aa7_0_20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7" name="Google Shape;267;g9c7a074aa7_0_20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8" name="Google Shape;268;g9c7a074aa7_0_20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"/>
          <p:cNvSpPr/>
          <p:nvPr/>
        </p:nvSpPr>
        <p:spPr>
          <a:xfrm>
            <a:off x="0" y="0"/>
            <a:ext cx="9144000" cy="1564105"/>
          </a:xfrm>
          <a:prstGeom prst="rect">
            <a:avLst/>
          </a:prstGeom>
          <a:solidFill>
            <a:srgbClr val="29173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"/>
          <p:cNvSpPr/>
          <p:nvPr/>
        </p:nvSpPr>
        <p:spPr>
          <a:xfrm>
            <a:off x="0" y="6697579"/>
            <a:ext cx="9144000" cy="160421"/>
          </a:xfrm>
          <a:prstGeom prst="rect">
            <a:avLst/>
          </a:prstGeom>
          <a:solidFill>
            <a:srgbClr val="8E1A6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"/>
          <p:cNvSpPr txBox="1"/>
          <p:nvPr>
            <p:ph type="ctrTitle"/>
          </p:nvPr>
        </p:nvSpPr>
        <p:spPr>
          <a:xfrm>
            <a:off x="584199" y="3960813"/>
            <a:ext cx="8099426" cy="492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173D"/>
              </a:buClr>
              <a:buSzPts val="3200"/>
              <a:buFont typeface="Arial"/>
              <a:buNone/>
            </a:pPr>
            <a:r>
              <a:rPr lang="en-US"/>
              <a:t>SESSION #5:</a:t>
            </a:r>
            <a:endParaRPr/>
          </a:p>
        </p:txBody>
      </p:sp>
      <p:sp>
        <p:nvSpPr>
          <p:cNvPr id="456" name="Google Shape;456;p1"/>
          <p:cNvSpPr txBox="1"/>
          <p:nvPr>
            <p:ph idx="1" type="subTitle"/>
          </p:nvPr>
        </p:nvSpPr>
        <p:spPr>
          <a:xfrm>
            <a:off x="584199" y="4449763"/>
            <a:ext cx="8099426" cy="1027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E1A6D"/>
              </a:buClr>
              <a:buSzPts val="3200"/>
              <a:buNone/>
            </a:pPr>
            <a:r>
              <a:rPr lang="en-US"/>
              <a:t>NAMING &amp; TAGLINE BRANDWORK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9c7a074aa7_0_394"/>
          <p:cNvSpPr txBox="1"/>
          <p:nvPr>
            <p:ph type="title"/>
          </p:nvPr>
        </p:nvSpPr>
        <p:spPr>
          <a:xfrm>
            <a:off x="555448" y="450724"/>
            <a:ext cx="80331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240"/>
              <a:buFont typeface="Helvetica Neue"/>
              <a:buNone/>
            </a:pPr>
            <a:r>
              <a:rPr b="0" lang="en-US">
                <a:solidFill>
                  <a:srgbClr val="660066"/>
                </a:solidFill>
              </a:rPr>
              <a:t>EXERCISE #3: BRAND HAIKU</a:t>
            </a:r>
            <a:endParaRPr b="0">
              <a:solidFill>
                <a:srgbClr val="6600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2880"/>
              <a:buFont typeface="Helvetica Neue"/>
              <a:buNone/>
            </a:pPr>
            <a:r>
              <a:t/>
            </a:r>
            <a:endParaRPr/>
          </a:p>
        </p:txBody>
      </p:sp>
      <p:pic>
        <p:nvPicPr>
          <p:cNvPr descr="haiku.jpg" id="532" name="Google Shape;532;g9c7a074aa7_0_3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254352"/>
            <a:ext cx="2660387" cy="3989915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g9c7a074aa7_0_394"/>
          <p:cNvSpPr txBox="1"/>
          <p:nvPr>
            <p:ph idx="12" type="sldNum"/>
          </p:nvPr>
        </p:nvSpPr>
        <p:spPr>
          <a:xfrm>
            <a:off x="9658350" y="6261100"/>
            <a:ext cx="76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4" name="Google Shape;534;g9c7a074aa7_0_394"/>
          <p:cNvSpPr/>
          <p:nvPr/>
        </p:nvSpPr>
        <p:spPr>
          <a:xfrm>
            <a:off x="4114799" y="1784981"/>
            <a:ext cx="4572000" cy="23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Write your Brand Idea as a sentence: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Simplify your Idea and rewrite it as a Haiku (5/7/5 syllables): 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</a:rPr>
              <a:t>3. Look at the Haiku and further edit into a tagline</a:t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9c7a074aa7_0_515"/>
          <p:cNvSpPr txBox="1"/>
          <p:nvPr>
            <p:ph type="title"/>
          </p:nvPr>
        </p:nvSpPr>
        <p:spPr>
          <a:xfrm>
            <a:off x="457200" y="274638"/>
            <a:ext cx="82296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240"/>
              <a:buFont typeface="Helvetica Neue"/>
              <a:buNone/>
            </a:pPr>
            <a:br>
              <a:rPr lang="en-US" sz="3240">
                <a:solidFill>
                  <a:srgbClr val="660066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lang="en-US">
                <a:solidFill>
                  <a:srgbClr val="660066"/>
                </a:solidFill>
              </a:rPr>
              <a:t>YOUR </a:t>
            </a:r>
            <a:r>
              <a:rPr b="0" lang="en-US">
                <a:solidFill>
                  <a:srgbClr val="660066"/>
                </a:solidFill>
              </a:rPr>
              <a:t>TOP TAGLINES</a:t>
            </a:r>
            <a:endParaRPr b="0">
              <a:solidFill>
                <a:srgbClr val="660066"/>
              </a:solidFill>
            </a:endParaRPr>
          </a:p>
        </p:txBody>
      </p:sp>
      <p:sp>
        <p:nvSpPr>
          <p:cNvPr id="540" name="Google Shape;540;g9c7a074aa7_0_515"/>
          <p:cNvSpPr txBox="1"/>
          <p:nvPr>
            <p:ph idx="12" type="sldNum"/>
          </p:nvPr>
        </p:nvSpPr>
        <p:spPr>
          <a:xfrm>
            <a:off x="8048624" y="6261100"/>
            <a:ext cx="6381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1" name="Google Shape;541;g9c7a074aa7_0_51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Write the top 3-5 taglines you have created fro all the exercises below.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/>
              <a:t>5.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9c7a074aa7_0_509"/>
          <p:cNvSpPr txBox="1"/>
          <p:nvPr>
            <p:ph idx="12" type="sldNum"/>
          </p:nvPr>
        </p:nvSpPr>
        <p:spPr>
          <a:xfrm>
            <a:off x="8048624" y="6261100"/>
            <a:ext cx="638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7" name="Google Shape;547;g9c7a074aa7_0_509"/>
          <p:cNvSpPr txBox="1"/>
          <p:nvPr>
            <p:ph type="title"/>
          </p:nvPr>
        </p:nvSpPr>
        <p:spPr>
          <a:xfrm>
            <a:off x="457200" y="274638"/>
            <a:ext cx="82296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 NAMING EXERCISE</a:t>
            </a:r>
            <a:endParaRPr/>
          </a:p>
        </p:txBody>
      </p:sp>
      <p:sp>
        <p:nvSpPr>
          <p:cNvPr id="548" name="Google Shape;548;g9c7a074aa7_0_509"/>
          <p:cNvSpPr txBox="1"/>
          <p:nvPr>
            <p:ph idx="1" type="body"/>
          </p:nvPr>
        </p:nvSpPr>
        <p:spPr>
          <a:xfrm>
            <a:off x="457200" y="1600200"/>
            <a:ext cx="8229600" cy="4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7ece96b81e_1_90"/>
          <p:cNvSpPr txBox="1"/>
          <p:nvPr/>
        </p:nvSpPr>
        <p:spPr>
          <a:xfrm>
            <a:off x="782637" y="2257425"/>
            <a:ext cx="33783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g7ece96b81e_1_90"/>
          <p:cNvSpPr txBox="1"/>
          <p:nvPr/>
        </p:nvSpPr>
        <p:spPr>
          <a:xfrm>
            <a:off x="349825" y="198375"/>
            <a:ext cx="8666100" cy="8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i="0" lang="en-US" sz="2840" u="none" cap="none" strike="noStrike">
                <a:solidFill>
                  <a:srgbClr val="6600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NAMING WITH A TWIST EXERCISE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ance steps copy.jpg" id="555" name="Google Shape;555;g7ece96b81e_1_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137" y="4833937"/>
            <a:ext cx="2913062" cy="1592262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g7ece96b81e_1_90"/>
          <p:cNvSpPr txBox="1"/>
          <p:nvPr/>
        </p:nvSpPr>
        <p:spPr>
          <a:xfrm>
            <a:off x="84925" y="1130388"/>
            <a:ext cx="9144000" cy="31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 create a name for your business, pretend that you are naming a product in a different category that has the same benefits. </a:t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Step 1: 	Look in magazines cut out words 		 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Step 2: 	Make a column of Key Words</a:t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			  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Step 3: 	Brainstorm names for your business next to those words. </a:t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4572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b="0" i="0" lang="en-US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ee </a:t>
            </a: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our </a:t>
            </a:r>
            <a:r>
              <a:rPr b="0" i="0" lang="en-US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tips on turning words into names.</a:t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If you are also creating taglines you can try different combinations					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dance steps copy.jpg" id="557" name="Google Shape;557;g7ece96b81e_1_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400" y="4764100"/>
            <a:ext cx="2913062" cy="1592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g7ece96b81e_1_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3462" y="4834725"/>
            <a:ext cx="2908300" cy="1590675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g7ece96b81e_1_90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T_LOGO_LANDSCAPE_COLOR_TM.eps" id="560" name="Google Shape;560;g7ece96b81e_1_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86600" y="6248400"/>
            <a:ext cx="1606550" cy="17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7ece96b81e_1_176"/>
          <p:cNvSpPr txBox="1"/>
          <p:nvPr>
            <p:ph type="title"/>
          </p:nvPr>
        </p:nvSpPr>
        <p:spPr>
          <a:xfrm>
            <a:off x="96825" y="0"/>
            <a:ext cx="8991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4400"/>
              <a:buFont typeface="Helvetica Neue"/>
              <a:buNone/>
            </a:pPr>
            <a:r>
              <a:t/>
            </a:r>
            <a:endParaRPr sz="3600" cap="none">
              <a:solidFill>
                <a:srgbClr val="9900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4400"/>
              <a:buFont typeface="Helvetica Neue"/>
              <a:buNone/>
            </a:pPr>
            <a:r>
              <a:t/>
            </a:r>
            <a:endParaRPr sz="3600" cap="none">
              <a:solidFill>
                <a:srgbClr val="9900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4400"/>
              <a:buFont typeface="Helvetica Neue"/>
              <a:buNone/>
            </a:pPr>
            <a:r>
              <a:t/>
            </a:r>
            <a:endParaRPr sz="3600" cap="none">
              <a:solidFill>
                <a:srgbClr val="9900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4400"/>
              <a:buFont typeface="Helvetica Neue"/>
              <a:buNone/>
            </a:pPr>
            <a:r>
              <a:t/>
            </a:r>
            <a:endParaRPr sz="3600" cap="none">
              <a:solidFill>
                <a:srgbClr val="9900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4400"/>
              <a:buFont typeface="Helvetica Neue"/>
              <a:buNone/>
            </a:pPr>
            <a:r>
              <a:t/>
            </a:r>
            <a:endParaRPr sz="3600" cap="none">
              <a:solidFill>
                <a:srgbClr val="9900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4400"/>
              <a:buFont typeface="Helvetica Neue"/>
              <a:buNone/>
            </a:pPr>
            <a:r>
              <a:t/>
            </a:r>
            <a:endParaRPr sz="3600" cap="none">
              <a:solidFill>
                <a:srgbClr val="9900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4400"/>
              <a:buFont typeface="Helvetica Neue"/>
              <a:buNone/>
            </a:pPr>
            <a:r>
              <a:t/>
            </a:r>
            <a:endParaRPr sz="3600" cap="none">
              <a:solidFill>
                <a:srgbClr val="9900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4400"/>
              <a:buFont typeface="Helvetica Neue"/>
              <a:buNone/>
            </a:pPr>
            <a:r>
              <a:t/>
            </a:r>
            <a:endParaRPr sz="3600" cap="none">
              <a:solidFill>
                <a:srgbClr val="9900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4400"/>
              <a:buFont typeface="Helvetica Neue"/>
              <a:buNone/>
            </a:pPr>
            <a:r>
              <a:t/>
            </a:r>
            <a:endParaRPr sz="3600" cap="none">
              <a:solidFill>
                <a:srgbClr val="9900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4400"/>
              <a:buFont typeface="Helvetica Neue"/>
              <a:buNone/>
            </a:pPr>
            <a:r>
              <a:t/>
            </a:r>
            <a:endParaRPr sz="3600" cap="none">
              <a:solidFill>
                <a:srgbClr val="9900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4400"/>
              <a:buFont typeface="Helvetica Neue"/>
              <a:buNone/>
            </a:pPr>
            <a:r>
              <a:t/>
            </a:r>
            <a:endParaRPr sz="3600" cap="none">
              <a:solidFill>
                <a:srgbClr val="9900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4400"/>
              <a:buFont typeface="Helvetica Neue"/>
              <a:buNone/>
            </a:pPr>
            <a:r>
              <a:rPr lang="en-US" sz="2800" cap="none">
                <a:solidFill>
                  <a:srgbClr val="6600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TO TURN WORDS INTO NAMES</a:t>
            </a:r>
            <a:endParaRPr sz="2800" cap="none">
              <a:solidFill>
                <a:srgbClr val="6600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4400"/>
              <a:buFont typeface="Helvetica Neue"/>
              <a:buNone/>
            </a:pPr>
            <a:r>
              <a:t/>
            </a:r>
            <a:endParaRPr sz="3600" cap="none">
              <a:solidFill>
                <a:srgbClr val="9900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	Combine words (ex. JetBlue, PetSmart)</a:t>
            </a:r>
            <a:endParaRPr sz="22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	Change spelling (ex. Orbitz, Google)</a:t>
            </a:r>
            <a:endParaRPr sz="22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	Look at metaphors/imagery</a:t>
            </a:r>
            <a:endParaRPr sz="22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(ex. Simplicity = Apple, Range of choice = Amazon)</a:t>
            </a:r>
            <a:endParaRPr sz="22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   Create destinations (ex. AutoZone, Planet Fitness)</a:t>
            </a:r>
            <a:endParaRPr sz="22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	Use prefixes, suffixes, Latin roots</a:t>
            </a:r>
            <a:endParaRPr sz="22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(ex. Verizon= truth + horizon, Vodafone = voice + data + telephone)</a:t>
            </a:r>
            <a:endParaRPr sz="22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4400"/>
              <a:buFont typeface="Helvetica Neue"/>
              <a:buNone/>
            </a:pPr>
            <a:r>
              <a:t/>
            </a:r>
            <a:endParaRPr sz="3600" cap="none">
              <a:solidFill>
                <a:srgbClr val="9900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BT_LOGO_LANDSCAPE_COLOR_TM.eps" id="566" name="Google Shape;566;g7ece96b81e_1_1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6600" y="6267450"/>
            <a:ext cx="1606550" cy="177800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g7ece96b81e_1_176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7ece96b81e_1_182"/>
          <p:cNvSpPr txBox="1"/>
          <p:nvPr>
            <p:ph type="title"/>
          </p:nvPr>
        </p:nvSpPr>
        <p:spPr>
          <a:xfrm>
            <a:off x="0" y="0"/>
            <a:ext cx="903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4400"/>
              <a:buFont typeface="Helvetica Neue"/>
              <a:buNone/>
            </a:pPr>
            <a:r>
              <a:t/>
            </a:r>
            <a:endParaRPr sz="3600" cap="none">
              <a:solidFill>
                <a:srgbClr val="6600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4400"/>
              <a:buFont typeface="Helvetica Neue"/>
              <a:buNone/>
            </a:pPr>
            <a:r>
              <a:t/>
            </a:r>
            <a:endParaRPr sz="3600" cap="none">
              <a:solidFill>
                <a:srgbClr val="6600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4400"/>
              <a:buFont typeface="Helvetica Neue"/>
              <a:buNone/>
            </a:pPr>
            <a:r>
              <a:t/>
            </a:r>
            <a:endParaRPr sz="3600" cap="none">
              <a:solidFill>
                <a:srgbClr val="6600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4400"/>
              <a:buFont typeface="Helvetica Neue"/>
              <a:buNone/>
            </a:pPr>
            <a:r>
              <a:t/>
            </a:r>
            <a:endParaRPr sz="3600" cap="none">
              <a:solidFill>
                <a:srgbClr val="6600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4400"/>
              <a:buFont typeface="Helvetica Neue"/>
              <a:buNone/>
            </a:pPr>
            <a:r>
              <a:t/>
            </a:r>
            <a:endParaRPr sz="3600" cap="none">
              <a:solidFill>
                <a:srgbClr val="6600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4400"/>
              <a:buFont typeface="Helvetica Neue"/>
              <a:buNone/>
            </a:pPr>
            <a:r>
              <a:t/>
            </a:r>
            <a:endParaRPr sz="3600" cap="none">
              <a:solidFill>
                <a:srgbClr val="6600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4400"/>
              <a:buFont typeface="Helvetica Neue"/>
              <a:buNone/>
            </a:pPr>
            <a:r>
              <a:t/>
            </a:r>
            <a:endParaRPr sz="3600" cap="none">
              <a:solidFill>
                <a:srgbClr val="6600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4400"/>
              <a:buFont typeface="Helvetica Neue"/>
              <a:buNone/>
            </a:pPr>
            <a:r>
              <a:rPr lang="en-US" sz="2800" cap="none">
                <a:solidFill>
                  <a:srgbClr val="6600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NAMING WORKSHEET</a:t>
            </a:r>
            <a:endParaRPr sz="2800" cap="none">
              <a:solidFill>
                <a:srgbClr val="6600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4400"/>
              <a:buFont typeface="Helvetica Neue"/>
              <a:buNone/>
            </a:pPr>
            <a:r>
              <a:t/>
            </a:r>
            <a:endParaRPr sz="2800" cap="none">
              <a:solidFill>
                <a:srgbClr val="6600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4400"/>
              <a:buFont typeface="Helvetica Neue"/>
              <a:buNone/>
            </a:pPr>
            <a:r>
              <a:t/>
            </a:r>
            <a:endParaRPr sz="3600" cap="none">
              <a:solidFill>
                <a:srgbClr val="6600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4400"/>
              <a:buFont typeface="Helvetica Neue"/>
              <a:buNone/>
            </a:pPr>
            <a:r>
              <a:t/>
            </a:r>
            <a:endParaRPr sz="3600" cap="none">
              <a:solidFill>
                <a:srgbClr val="6600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4400"/>
              <a:buFont typeface="Helvetica Neue"/>
              <a:buNone/>
            </a:pPr>
            <a:r>
              <a:t/>
            </a:r>
            <a:endParaRPr sz="3600" cap="none">
              <a:solidFill>
                <a:srgbClr val="6600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4400"/>
              <a:buFont typeface="Helvetica Neue"/>
              <a:buNone/>
            </a:pPr>
            <a:r>
              <a:t/>
            </a:r>
            <a:endParaRPr sz="3600" cap="none">
              <a:solidFill>
                <a:srgbClr val="6600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 cap="none">
              <a:solidFill>
                <a:srgbClr val="6600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BT_LOGO_LANDSCAPE_COLOR_TM.eps" id="573" name="Google Shape;573;g7ece96b81e_1_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6600" y="6267450"/>
            <a:ext cx="1606550" cy="177800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g7ece96b81e_1_182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g7ece96b81e_1_182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Key Words</a:t>
            </a:r>
            <a:endParaRPr/>
          </a:p>
        </p:txBody>
      </p:sp>
      <p:sp>
        <p:nvSpPr>
          <p:cNvPr id="576" name="Google Shape;576;g7ece96b81e_1_182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577" name="Google Shape;577;g7ece96b81e_1_182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Names</a:t>
            </a:r>
            <a:endParaRPr/>
          </a:p>
        </p:txBody>
      </p:sp>
      <p:sp>
        <p:nvSpPr>
          <p:cNvPr id="578" name="Google Shape;578;g7ece96b81e_1_182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579" name="Google Shape;579;g7ece96b81e_1_18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9c7a074aa7_0_202"/>
          <p:cNvSpPr txBox="1"/>
          <p:nvPr>
            <p:ph idx="12" type="sldNum"/>
          </p:nvPr>
        </p:nvSpPr>
        <p:spPr>
          <a:xfrm>
            <a:off x="8048624" y="6261100"/>
            <a:ext cx="638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2" name="Google Shape;462;g9c7a074aa7_0_202"/>
          <p:cNvSpPr txBox="1"/>
          <p:nvPr>
            <p:ph type="title"/>
          </p:nvPr>
        </p:nvSpPr>
        <p:spPr>
          <a:xfrm>
            <a:off x="457200" y="274638"/>
            <a:ext cx="82296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 SESSION 5: </a:t>
            </a:r>
            <a:r>
              <a:rPr lang="en-US"/>
              <a:t>WORKSHEETS</a:t>
            </a:r>
            <a:endParaRPr/>
          </a:p>
        </p:txBody>
      </p:sp>
      <p:sp>
        <p:nvSpPr>
          <p:cNvPr id="463" name="Google Shape;463;g9c7a074aa7_0_202"/>
          <p:cNvSpPr txBox="1"/>
          <p:nvPr>
            <p:ph idx="1" type="body"/>
          </p:nvPr>
        </p:nvSpPr>
        <p:spPr>
          <a:xfrm>
            <a:off x="457200" y="1600200"/>
            <a:ext cx="8229600" cy="4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b="0" lang="en-US">
                <a:solidFill>
                  <a:schemeClr val="lt1"/>
                </a:solidFill>
              </a:rPr>
              <a:t>There are two parts to this lesson on verbal identity:</a:t>
            </a:r>
            <a:endParaRPr b="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 b="0">
              <a:solidFill>
                <a:schemeClr val="lt1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AutoNum type="arabicParenR"/>
            </a:pPr>
            <a:r>
              <a:rPr b="0" lang="en-US">
                <a:solidFill>
                  <a:schemeClr val="lt1"/>
                </a:solidFill>
              </a:rPr>
              <a:t>Creating a tagline (3 possible approaches)</a:t>
            </a:r>
            <a:endParaRPr b="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>
              <a:solidFill>
                <a:schemeClr val="lt1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AutoNum type="arabicParenR"/>
            </a:pPr>
            <a:r>
              <a:rPr b="0" lang="en-US">
                <a:solidFill>
                  <a:schemeClr val="lt1"/>
                </a:solidFill>
              </a:rPr>
              <a:t>Creating a brand name </a:t>
            </a:r>
            <a:endParaRPr b="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solidFill>
                  <a:schemeClr val="lt1"/>
                </a:solidFill>
              </a:rPr>
              <a:t>You can do both of these parts or only one - it will depend on what your business needs</a:t>
            </a:r>
            <a:endParaRPr b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9c7a074aa7_0_503"/>
          <p:cNvSpPr txBox="1"/>
          <p:nvPr>
            <p:ph idx="12" type="sldNum"/>
          </p:nvPr>
        </p:nvSpPr>
        <p:spPr>
          <a:xfrm>
            <a:off x="8048624" y="6261100"/>
            <a:ext cx="638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9" name="Google Shape;469;g9c7a074aa7_0_503"/>
          <p:cNvSpPr txBox="1"/>
          <p:nvPr>
            <p:ph type="title"/>
          </p:nvPr>
        </p:nvSpPr>
        <p:spPr>
          <a:xfrm>
            <a:off x="457200" y="274638"/>
            <a:ext cx="82296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 TAGLINE EXERCISES</a:t>
            </a:r>
            <a:endParaRPr/>
          </a:p>
        </p:txBody>
      </p:sp>
      <p:sp>
        <p:nvSpPr>
          <p:cNvPr id="470" name="Google Shape;470;g9c7a074aa7_0_503"/>
          <p:cNvSpPr txBox="1"/>
          <p:nvPr>
            <p:ph idx="1" type="body"/>
          </p:nvPr>
        </p:nvSpPr>
        <p:spPr>
          <a:xfrm>
            <a:off x="457200" y="1600200"/>
            <a:ext cx="8229600" cy="4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"/>
          <p:cNvSpPr txBox="1"/>
          <p:nvPr>
            <p:ph idx="12" type="sldNum"/>
          </p:nvPr>
        </p:nvSpPr>
        <p:spPr>
          <a:xfrm>
            <a:off x="8048624" y="6261100"/>
            <a:ext cx="6381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3"/>
          <p:cNvSpPr txBox="1"/>
          <p:nvPr>
            <p:ph idx="1" type="body"/>
          </p:nvPr>
        </p:nvSpPr>
        <p:spPr>
          <a:xfrm>
            <a:off x="304800" y="116956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b="1" lang="en-US" sz="1400"/>
              <a:t>Exercise: </a:t>
            </a:r>
            <a:r>
              <a:rPr b="0" lang="en-US" sz="1400"/>
              <a:t>Taglines </a:t>
            </a:r>
            <a:endParaRPr b="0"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b="0"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b="0" lang="en-US" sz="1400"/>
              <a:t>There are two ways to create your taglines. I recommend you try both. Both of them build off of your Brand Framework (your one page strategy sheet).</a:t>
            </a:r>
            <a:endParaRPr b="0"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b="0"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/>
              <a:t>#1 Take your Brand Idea and take out any unnecessary words </a:t>
            </a:r>
            <a:r>
              <a:rPr b="0" lang="en-US" sz="1400"/>
              <a:t>and cut down to a short a phrase as possible. See Nike Example.</a:t>
            </a:r>
            <a:endParaRPr b="0"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/>
              <a:t>#2  Do the Tagline with a TWIST exercise. </a:t>
            </a:r>
            <a:r>
              <a:rPr b="0" lang="en-US" sz="1400"/>
              <a:t>Pick 3 of your favorite taglines from other categories and then TWIST with your brand idea and pillars  to create a tagline for your own business. We’ve listed some of the most popular all time taglines from Tagline Guru - but you should feel free to choose your own - which may not be on this list.</a:t>
            </a:r>
            <a:endParaRPr b="0"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/>
              <a:t>#3 Bonus Exercise: Brand Haiku. If you are having a difficult time capturing the essence of your Brand Idea and/or tagline in a few words, try the Haiku exercise.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0" lang="en-US" sz="1400"/>
              <a:t>See the following slides for tagline inspiration (you can also add your own) and an example from Hello Method.</a:t>
            </a:r>
            <a:endParaRPr b="0"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0" lang="en-US" sz="1400"/>
              <a:t>When you have 3-5 taglines you are happy with from all of the exercises - put them on the Top Tag line worksheet (slide  11)</a:t>
            </a:r>
            <a:endParaRPr b="0" sz="1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8" name="Google Shape;478;p3"/>
          <p:cNvSpPr txBox="1"/>
          <p:nvPr/>
        </p:nvSpPr>
        <p:spPr>
          <a:xfrm>
            <a:off x="0" y="290088"/>
            <a:ext cx="9143999" cy="596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2800"/>
              <a:buFont typeface="Arial"/>
              <a:buNone/>
            </a:pPr>
            <a:r>
              <a:rPr i="0" lang="en-US" sz="2800" u="none" cap="none" strike="noStrike">
                <a:solidFill>
                  <a:srgbClr val="660066"/>
                </a:solidFill>
              </a:rPr>
              <a:t>SESSION #5: TAGLINES</a:t>
            </a:r>
            <a:endParaRPr i="0" sz="2800" u="none" cap="none" strike="noStrike">
              <a:solidFill>
                <a:srgbClr val="660066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66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3"/>
          <p:cNvSpPr/>
          <p:nvPr/>
        </p:nvSpPr>
        <p:spPr>
          <a:xfrm>
            <a:off x="0" y="-2841"/>
            <a:ext cx="9144000" cy="160421"/>
          </a:xfrm>
          <a:prstGeom prst="rect">
            <a:avLst/>
          </a:prstGeom>
          <a:solidFill>
            <a:srgbClr val="29173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3"/>
          <p:cNvSpPr/>
          <p:nvPr/>
        </p:nvSpPr>
        <p:spPr>
          <a:xfrm>
            <a:off x="0" y="6697579"/>
            <a:ext cx="9144000" cy="160421"/>
          </a:xfrm>
          <a:prstGeom prst="rect">
            <a:avLst/>
          </a:prstGeom>
          <a:solidFill>
            <a:srgbClr val="8E1A6D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701d719cf2_0_0"/>
          <p:cNvSpPr txBox="1"/>
          <p:nvPr>
            <p:ph type="title"/>
          </p:nvPr>
        </p:nvSpPr>
        <p:spPr>
          <a:xfrm>
            <a:off x="228292" y="99751"/>
            <a:ext cx="8464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Arial"/>
              <a:buNone/>
            </a:pPr>
            <a:r>
              <a:rPr b="0" lang="en-US">
                <a:solidFill>
                  <a:srgbClr val="660066"/>
                </a:solidFill>
              </a:rPr>
              <a:t>EXERCISE 1: JUST DO IT</a:t>
            </a:r>
            <a:endParaRPr b="0">
              <a:solidFill>
                <a:srgbClr val="660066"/>
              </a:solidFill>
            </a:endParaRPr>
          </a:p>
        </p:txBody>
      </p:sp>
      <p:sp>
        <p:nvSpPr>
          <p:cNvPr id="486" name="Google Shape;486;g701d719cf2_0_0"/>
          <p:cNvSpPr txBox="1"/>
          <p:nvPr>
            <p:ph idx="1" type="body"/>
          </p:nvPr>
        </p:nvSpPr>
        <p:spPr>
          <a:xfrm>
            <a:off x="346229" y="1892978"/>
            <a:ext cx="87090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</a:pPr>
            <a:r>
              <a:t/>
            </a:r>
            <a:endParaRPr sz="132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8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</a:pPr>
            <a:r>
              <a:t/>
            </a:r>
            <a:endParaRPr sz="132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8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</a:pPr>
            <a:r>
              <a:t/>
            </a:r>
            <a:endParaRPr sz="132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8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</a:pPr>
            <a:r>
              <a:t/>
            </a:r>
            <a:endParaRPr sz="132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8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595"/>
              <a:buNone/>
            </a:pPr>
            <a:r>
              <a:rPr lang="en-US" sz="1595">
                <a:latin typeface="Arial"/>
                <a:ea typeface="Arial"/>
                <a:cs typeface="Arial"/>
                <a:sym typeface="Arial"/>
              </a:rPr>
              <a:t>TARGET INSIGHT 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595"/>
              <a:buNone/>
            </a:pPr>
            <a:r>
              <a:rPr lang="en-US" sz="1595">
                <a:latin typeface="Arial"/>
                <a:ea typeface="Arial"/>
                <a:cs typeface="Arial"/>
                <a:sym typeface="Arial"/>
              </a:rPr>
              <a:t>People know they should exercise more but have trouble committing to it 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484"/>
              </a:spcBef>
              <a:spcAft>
                <a:spcPts val="0"/>
              </a:spcAft>
              <a:buClr>
                <a:schemeClr val="dk1"/>
              </a:buClr>
              <a:buSzPts val="2420"/>
              <a:buNone/>
            </a:pPr>
            <a:r>
              <a:rPr lang="en-US" sz="2420">
                <a:latin typeface="Arial"/>
                <a:ea typeface="Arial"/>
                <a:cs typeface="Arial"/>
                <a:sym typeface="Arial"/>
              </a:rPr>
              <a:t>+</a:t>
            </a:r>
            <a:endParaRPr sz="242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8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595"/>
              <a:buNone/>
            </a:pPr>
            <a:r>
              <a:rPr lang="en-US" sz="1595">
                <a:latin typeface="Arial"/>
                <a:ea typeface="Arial"/>
                <a:cs typeface="Arial"/>
                <a:sym typeface="Arial"/>
              </a:rPr>
              <a:t>BRAND IDEA 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595"/>
              <a:buNone/>
            </a:pPr>
            <a:r>
              <a:rPr lang="en-US" sz="1595">
                <a:latin typeface="Arial"/>
                <a:ea typeface="Arial"/>
                <a:cs typeface="Arial"/>
                <a:sym typeface="Arial"/>
              </a:rPr>
              <a:t>We help you achieve your best  so just get off the couch do some exercise you’ll feel better 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484"/>
              </a:spcBef>
              <a:spcAft>
                <a:spcPts val="0"/>
              </a:spcAft>
              <a:buClr>
                <a:schemeClr val="dk1"/>
              </a:buClr>
              <a:buSzPts val="2420"/>
              <a:buNone/>
            </a:pPr>
            <a:r>
              <a:rPr lang="en-US" sz="2420">
                <a:latin typeface="Arial"/>
                <a:ea typeface="Arial"/>
                <a:cs typeface="Arial"/>
                <a:sym typeface="Arial"/>
              </a:rPr>
              <a:t>+</a:t>
            </a:r>
            <a:endParaRPr sz="242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8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595"/>
              <a:buNone/>
            </a:pPr>
            <a:r>
              <a:rPr lang="en-US" sz="1595">
                <a:latin typeface="Arial"/>
                <a:ea typeface="Arial"/>
                <a:cs typeface="Arial"/>
                <a:sym typeface="Arial"/>
              </a:rPr>
              <a:t>EDITING 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595"/>
              <a:buNone/>
            </a:pPr>
            <a:r>
              <a:rPr lang="en-US" sz="1595" strike="sngStrike">
                <a:latin typeface="Arial"/>
                <a:ea typeface="Arial"/>
                <a:cs typeface="Arial"/>
                <a:sym typeface="Arial"/>
              </a:rPr>
              <a:t>We help you achieve your best  so </a:t>
            </a:r>
            <a:r>
              <a:rPr b="1" lang="en-US" sz="1595">
                <a:latin typeface="Arial"/>
                <a:ea typeface="Arial"/>
                <a:cs typeface="Arial"/>
                <a:sym typeface="Arial"/>
              </a:rPr>
              <a:t>JUST</a:t>
            </a:r>
            <a:r>
              <a:rPr lang="en-US" sz="1595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95" strike="sngStrike">
                <a:latin typeface="Arial"/>
                <a:ea typeface="Arial"/>
                <a:cs typeface="Arial"/>
                <a:sym typeface="Arial"/>
              </a:rPr>
              <a:t>get off the couch </a:t>
            </a:r>
            <a:r>
              <a:rPr b="1" lang="en-US" sz="1595">
                <a:latin typeface="Arial"/>
                <a:ea typeface="Arial"/>
                <a:cs typeface="Arial"/>
                <a:sym typeface="Arial"/>
              </a:rPr>
              <a:t>DO</a:t>
            </a:r>
            <a:r>
              <a:rPr lang="en-US" sz="1595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95" strike="sngStrike">
                <a:latin typeface="Arial"/>
                <a:ea typeface="Arial"/>
                <a:cs typeface="Arial"/>
                <a:sym typeface="Arial"/>
              </a:rPr>
              <a:t>some exercise </a:t>
            </a:r>
            <a:r>
              <a:rPr b="1" lang="en-US" sz="1595">
                <a:latin typeface="Arial"/>
                <a:ea typeface="Arial"/>
                <a:cs typeface="Arial"/>
                <a:sym typeface="Arial"/>
              </a:rPr>
              <a:t>(IT) </a:t>
            </a:r>
            <a:r>
              <a:rPr lang="en-US" sz="1595" strike="sngStrike">
                <a:latin typeface="Arial"/>
                <a:ea typeface="Arial"/>
                <a:cs typeface="Arial"/>
                <a:sym typeface="Arial"/>
              </a:rPr>
              <a:t>you’ll feel better 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484"/>
              </a:spcBef>
              <a:spcAft>
                <a:spcPts val="0"/>
              </a:spcAft>
              <a:buClr>
                <a:schemeClr val="dk1"/>
              </a:buClr>
              <a:buSzPts val="2420"/>
              <a:buNone/>
            </a:pPr>
            <a:r>
              <a:rPr lang="en-US" sz="2420"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595"/>
              <a:buNone/>
            </a:pPr>
            <a:r>
              <a:rPr lang="en-US" sz="1595">
                <a:latin typeface="Arial"/>
                <a:ea typeface="Arial"/>
                <a:cs typeface="Arial"/>
                <a:sym typeface="Arial"/>
              </a:rPr>
              <a:t> POWERFUL TAGLINE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2805"/>
              <a:buNone/>
            </a:pPr>
            <a:r>
              <a:rPr lang="en-US" sz="2805">
                <a:latin typeface="Arial"/>
                <a:ea typeface="Arial"/>
                <a:cs typeface="Arial"/>
                <a:sym typeface="Arial"/>
              </a:rPr>
              <a:t>Just do it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</a:pPr>
            <a:r>
              <a:t/>
            </a:r>
            <a:endParaRPr sz="132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8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</a:pPr>
            <a:r>
              <a:t/>
            </a:r>
            <a:endParaRPr sz="132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87" name="Google Shape;487;g701d719cf2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05309" y="1035728"/>
            <a:ext cx="15240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"/>
          <p:cNvSpPr txBox="1"/>
          <p:nvPr>
            <p:ph type="title"/>
          </p:nvPr>
        </p:nvSpPr>
        <p:spPr>
          <a:xfrm>
            <a:off x="457200" y="274638"/>
            <a:ext cx="8229600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240"/>
              <a:buFont typeface="Helvetica Neue"/>
              <a:buNone/>
            </a:pPr>
            <a:br>
              <a:rPr lang="en-US" sz="3240">
                <a:solidFill>
                  <a:srgbClr val="660066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lang="en-US">
                <a:solidFill>
                  <a:srgbClr val="6600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EXERCISE #1: JUST DO IT</a:t>
            </a:r>
            <a:endParaRPr b="0" i="1">
              <a:solidFill>
                <a:srgbClr val="660066"/>
              </a:solidFill>
            </a:endParaRPr>
          </a:p>
        </p:txBody>
      </p:sp>
      <p:sp>
        <p:nvSpPr>
          <p:cNvPr id="493" name="Google Shape;493;p6"/>
          <p:cNvSpPr txBox="1"/>
          <p:nvPr>
            <p:ph idx="1" type="body"/>
          </p:nvPr>
        </p:nvSpPr>
        <p:spPr>
          <a:xfrm>
            <a:off x="457200" y="1296987"/>
            <a:ext cx="8229600" cy="693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0" lang="en-US" sz="1800">
                <a:latin typeface="Helvetica Neue"/>
                <a:ea typeface="Helvetica Neue"/>
                <a:cs typeface="Helvetica Neue"/>
                <a:sym typeface="Helvetica Neue"/>
              </a:rPr>
              <a:t>Write your Brand Promise below then cross out all the non-essential words until you can create the most concise version of your tagline.</a:t>
            </a:r>
            <a:endParaRPr b="0"/>
          </a:p>
        </p:txBody>
      </p:sp>
      <p:sp>
        <p:nvSpPr>
          <p:cNvPr id="494" name="Google Shape;494;p6"/>
          <p:cNvSpPr txBox="1"/>
          <p:nvPr>
            <p:ph idx="4" type="body"/>
          </p:nvPr>
        </p:nvSpPr>
        <p:spPr>
          <a:xfrm>
            <a:off x="509750" y="3955550"/>
            <a:ext cx="8177100" cy="25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1" lang="en-US" sz="1800"/>
              <a:t>2) Cut down your Brand Promise until you can get it into one sentence/or a few words:</a:t>
            </a:r>
            <a:endParaRPr b="1" sz="1800"/>
          </a:p>
        </p:txBody>
      </p:sp>
      <p:sp>
        <p:nvSpPr>
          <p:cNvPr id="495" name="Google Shape;495;p6"/>
          <p:cNvSpPr txBox="1"/>
          <p:nvPr/>
        </p:nvSpPr>
        <p:spPr>
          <a:xfrm>
            <a:off x="604837" y="3326522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6" name="Google Shape;496;p6"/>
          <p:cNvSpPr txBox="1"/>
          <p:nvPr/>
        </p:nvSpPr>
        <p:spPr>
          <a:xfrm>
            <a:off x="457200" y="2362242"/>
            <a:ext cx="8229600" cy="693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AutoNum type="arabicParenR"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Write your Brand Promise as a paragraph.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7"/>
          <p:cNvSpPr txBox="1"/>
          <p:nvPr>
            <p:ph type="title"/>
          </p:nvPr>
        </p:nvSpPr>
        <p:spPr>
          <a:xfrm>
            <a:off x="457200" y="274638"/>
            <a:ext cx="8229600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240"/>
              <a:buFont typeface="Helvetica Neue"/>
              <a:buNone/>
            </a:pPr>
            <a:br>
              <a:rPr lang="en-US" sz="3240">
                <a:solidFill>
                  <a:srgbClr val="660066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lang="en-US">
                <a:solidFill>
                  <a:srgbClr val="660066"/>
                </a:solidFill>
              </a:rPr>
              <a:t>EXERCISE #2: TAGLINE TWIST</a:t>
            </a:r>
            <a:r>
              <a:rPr lang="en-US" sz="3200">
                <a:solidFill>
                  <a:srgbClr val="660066"/>
                </a:solidFill>
              </a:rPr>
              <a:t> </a:t>
            </a:r>
            <a:endParaRPr sz="3200">
              <a:solidFill>
                <a:srgbClr val="660066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240"/>
              <a:buFont typeface="Helvetica Neue"/>
              <a:buNone/>
            </a:pPr>
            <a:r>
              <a:rPr lang="en-US" sz="254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Hello Method Example</a:t>
            </a:r>
            <a:endParaRPr i="1" sz="740">
              <a:solidFill>
                <a:srgbClr val="000000"/>
              </a:solidFill>
            </a:endParaRPr>
          </a:p>
        </p:txBody>
      </p:sp>
      <p:sp>
        <p:nvSpPr>
          <p:cNvPr id="502" name="Google Shape;502;p7"/>
          <p:cNvSpPr txBox="1"/>
          <p:nvPr>
            <p:ph idx="1" type="body"/>
          </p:nvPr>
        </p:nvSpPr>
        <p:spPr>
          <a:xfrm>
            <a:off x="457200" y="1296987"/>
            <a:ext cx="8229600" cy="1054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5"/>
              <a:buNone/>
            </a:pPr>
            <a:r>
              <a:rPr lang="en-US" sz="1395">
                <a:latin typeface="Helvetica Neue"/>
                <a:ea typeface="Helvetica Neue"/>
                <a:cs typeface="Helvetica Neue"/>
                <a:sym typeface="Helvetica Neue"/>
              </a:rPr>
              <a:t>WHO (Bulls Eye Target):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Clr>
                <a:schemeClr val="dk1"/>
              </a:buClr>
              <a:buSzPts val="1395"/>
              <a:buNone/>
            </a:pPr>
            <a:r>
              <a:rPr b="0" lang="en-US" sz="1395">
                <a:latin typeface="Helvetica Neue"/>
                <a:ea typeface="Helvetica Neue"/>
                <a:cs typeface="Helvetica Neue"/>
                <a:sym typeface="Helvetica Neue"/>
              </a:rPr>
              <a:t>Head of a school for a k-12 academy who is devoted to helping students work hard, dream big and thrive for a better future. He is marketing agnostic – he doesn’t value marketing a core tool to sharing his vision. But he is in desperate need of helping his school tell a stronger story so it can stand out and attract high quality faculty and engage current and future families to get involved. </a:t>
            </a:r>
            <a:endParaRPr b="0" sz="1395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3" name="Google Shape;503;p7"/>
          <p:cNvSpPr txBox="1"/>
          <p:nvPr>
            <p:ph idx="2" type="body"/>
          </p:nvPr>
        </p:nvSpPr>
        <p:spPr>
          <a:xfrm>
            <a:off x="457200" y="3955549"/>
            <a:ext cx="4040188" cy="2573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1" lang="en-US" sz="1600">
                <a:latin typeface="Helvetica Neue"/>
                <a:ea typeface="Helvetica Neue"/>
                <a:cs typeface="Helvetica Neue"/>
                <a:sym typeface="Helvetica Neue"/>
              </a:rPr>
              <a:t>1. </a:t>
            </a:r>
            <a:r>
              <a:rPr i="1" lang="en-US" sz="1600">
                <a:latin typeface="Helvetica Neue"/>
                <a:ea typeface="Helvetica Neue"/>
                <a:cs typeface="Helvetica Neue"/>
                <a:sym typeface="Helvetica Neue"/>
              </a:rPr>
              <a:t>Red Bull Gives You Wings.</a:t>
            </a:r>
            <a:endParaRPr i="1"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3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1" lang="en-US" sz="1600">
                <a:latin typeface="Helvetica Neue"/>
                <a:ea typeface="Helvetica Neue"/>
                <a:cs typeface="Helvetica Neue"/>
                <a:sym typeface="Helvetica Neue"/>
              </a:rPr>
              <a:t>2. </a:t>
            </a:r>
            <a:r>
              <a:rPr i="1" lang="en-US" sz="1600">
                <a:latin typeface="Helvetica Neue"/>
                <a:ea typeface="Helvetica Neue"/>
                <a:cs typeface="Helvetica Neue"/>
                <a:sym typeface="Helvetica Neue"/>
              </a:rPr>
              <a:t>Tastes Great. Less Filling. </a:t>
            </a:r>
            <a:endParaRPr i="1"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3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1" lang="en-US" sz="1600">
                <a:latin typeface="Helvetica Neue"/>
                <a:ea typeface="Helvetica Neue"/>
                <a:cs typeface="Helvetica Neue"/>
                <a:sym typeface="Helvetica Neue"/>
              </a:rPr>
              <a:t>3. </a:t>
            </a:r>
            <a:r>
              <a:rPr i="1" lang="en-US" sz="1600">
                <a:latin typeface="Helvetica Neue"/>
                <a:ea typeface="Helvetica Neue"/>
                <a:cs typeface="Helvetica Neue"/>
                <a:sym typeface="Helvetica Neue"/>
              </a:rPr>
              <a:t>Because I’m Worth It. </a:t>
            </a:r>
            <a:endParaRPr i="1" sz="1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4" name="Google Shape;504;p7"/>
          <p:cNvSpPr txBox="1"/>
          <p:nvPr>
            <p:ph idx="3" type="body"/>
          </p:nvPr>
        </p:nvSpPr>
        <p:spPr>
          <a:xfrm>
            <a:off x="4645025" y="3315787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TWIST WITH YOUR BRAND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5" name="Google Shape;505;p7"/>
          <p:cNvSpPr txBox="1"/>
          <p:nvPr>
            <p:ph idx="4" type="body"/>
          </p:nvPr>
        </p:nvSpPr>
        <p:spPr>
          <a:xfrm>
            <a:off x="4645025" y="3955548"/>
            <a:ext cx="4041775" cy="27114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1" lang="en-US" sz="1600">
                <a:latin typeface="Helvetica Neue"/>
                <a:ea typeface="Helvetica Neue"/>
                <a:cs typeface="Helvetica Neue"/>
                <a:sym typeface="Helvetica Neue"/>
              </a:rPr>
              <a:t>1.  </a:t>
            </a:r>
            <a:r>
              <a:rPr i="1" lang="en-US" sz="1600">
                <a:latin typeface="Helvetica Neue"/>
                <a:ea typeface="Helvetica Neue"/>
                <a:cs typeface="Helvetica Neue"/>
                <a:sym typeface="Helvetica Neue"/>
              </a:rPr>
              <a:t>A Story Well Told Will Give You Wings.</a:t>
            </a:r>
            <a:endParaRPr i="1"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3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1" lang="en-US" sz="1600">
                <a:latin typeface="Helvetica Neue"/>
                <a:ea typeface="Helvetica Neue"/>
                <a:cs typeface="Helvetica Neue"/>
                <a:sym typeface="Helvetica Neue"/>
              </a:rPr>
              <a:t>2. </a:t>
            </a:r>
            <a:r>
              <a:rPr i="1" lang="en-US" sz="1600">
                <a:latin typeface="Helvetica Neue"/>
                <a:ea typeface="Helvetica Neue"/>
                <a:cs typeface="Helvetica Neue"/>
                <a:sym typeface="Helvetica Neue"/>
              </a:rPr>
              <a:t>Stronger Stories. Stronger Schools.</a:t>
            </a:r>
            <a:endParaRPr i="1"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1" lang="en-US" sz="1600">
                <a:latin typeface="Helvetica Neue"/>
                <a:ea typeface="Helvetica Neue"/>
                <a:cs typeface="Helvetica Neue"/>
                <a:sym typeface="Helvetica Neue"/>
              </a:rPr>
              <a:t>3. </a:t>
            </a:r>
            <a:r>
              <a:rPr i="1" lang="en-US" sz="1600">
                <a:latin typeface="Helvetica Neue"/>
                <a:ea typeface="Helvetica Neue"/>
                <a:cs typeface="Helvetica Neue"/>
                <a:sym typeface="Helvetica Neue"/>
              </a:rPr>
              <a:t>Because Your School Deserves a Stronger Story. </a:t>
            </a:r>
            <a:endParaRPr i="1" sz="1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6" name="Google Shape;506;p7"/>
          <p:cNvSpPr txBox="1"/>
          <p:nvPr/>
        </p:nvSpPr>
        <p:spPr>
          <a:xfrm>
            <a:off x="604837" y="3326522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YOUR TOP 3 FAVORITE TAGLINES</a:t>
            </a:r>
            <a:endParaRPr b="1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7" name="Google Shape;507;p7"/>
          <p:cNvSpPr txBox="1"/>
          <p:nvPr/>
        </p:nvSpPr>
        <p:spPr>
          <a:xfrm>
            <a:off x="457200" y="2362242"/>
            <a:ext cx="8229600" cy="693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(Brand Promise): </a:t>
            </a: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Share Stories that Inspire</a:t>
            </a:r>
            <a:endParaRPr b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"/>
          <p:cNvSpPr txBox="1"/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240"/>
              <a:buFont typeface="Helvetica Neue"/>
              <a:buNone/>
            </a:pPr>
            <a:br>
              <a:rPr lang="en-US" sz="3240">
                <a:solidFill>
                  <a:srgbClr val="660066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lang="en-US">
                <a:solidFill>
                  <a:srgbClr val="6600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TOP 30 TAGLINES FOR INSPIRATION </a:t>
            </a:r>
            <a:br>
              <a:rPr lang="en-US">
                <a:solidFill>
                  <a:srgbClr val="660066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en-US" sz="3240">
                <a:solidFill>
                  <a:srgbClr val="660066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i="1" sz="1440">
              <a:solidFill>
                <a:srgbClr val="66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5"/>
          <p:cNvSpPr txBox="1"/>
          <p:nvPr>
            <p:ph idx="1" type="body"/>
          </p:nvPr>
        </p:nvSpPr>
        <p:spPr>
          <a:xfrm>
            <a:off x="171967" y="765377"/>
            <a:ext cx="8135349" cy="60197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87"/>
              <a:buAutoNum type="arabicPeriod"/>
            </a:pPr>
            <a:r>
              <a:rPr lang="en-US" sz="1187">
                <a:latin typeface="Helvetica Neue"/>
                <a:ea typeface="Helvetica Neue"/>
                <a:cs typeface="Helvetica Neue"/>
                <a:sym typeface="Helvetica Neue"/>
              </a:rPr>
              <a:t>Got milk? </a:t>
            </a:r>
            <a:endParaRPr sz="1187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8600" lvl="0" marL="228600" rtl="0" algn="l">
              <a:lnSpc>
                <a:spcPct val="80000"/>
              </a:lnSpc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7"/>
              <a:buAutoNum type="arabicPeriod"/>
            </a:pPr>
            <a:r>
              <a:rPr lang="en-US" sz="1187">
                <a:latin typeface="Helvetica Neue"/>
                <a:ea typeface="Helvetica Neue"/>
                <a:cs typeface="Helvetica Neue"/>
                <a:sym typeface="Helvetica Neue"/>
              </a:rPr>
              <a:t>Don’t leave home without it. </a:t>
            </a:r>
            <a:endParaRPr sz="1187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8600" lvl="0" marL="228600" rtl="0" algn="l">
              <a:lnSpc>
                <a:spcPct val="80000"/>
              </a:lnSpc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7"/>
              <a:buAutoNum type="arabicPeriod"/>
            </a:pPr>
            <a:r>
              <a:rPr lang="en-US" sz="1187">
                <a:latin typeface="Helvetica Neue"/>
                <a:ea typeface="Helvetica Neue"/>
                <a:cs typeface="Helvetica Neue"/>
                <a:sym typeface="Helvetica Neue"/>
              </a:rPr>
              <a:t>Just do it.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7"/>
              <a:buAutoNum type="arabicPeriod"/>
            </a:pPr>
            <a:r>
              <a:rPr lang="en-US" sz="1187">
                <a:latin typeface="Helvetica Neue"/>
                <a:ea typeface="Helvetica Neue"/>
                <a:cs typeface="Helvetica Neue"/>
                <a:sym typeface="Helvetica Neue"/>
              </a:rPr>
              <a:t>Where’s the beef? 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7"/>
              <a:buAutoNum type="arabicPeriod"/>
            </a:pPr>
            <a:r>
              <a:rPr lang="en-US" sz="1187">
                <a:latin typeface="Helvetica Neue"/>
                <a:ea typeface="Helvetica Neue"/>
                <a:cs typeface="Helvetica Neue"/>
                <a:sym typeface="Helvetica Neue"/>
              </a:rPr>
              <a:t>You’re in good hands with Allstate. </a:t>
            </a:r>
            <a:endParaRPr sz="1187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8600" lvl="0" marL="228600" rtl="0" algn="l">
              <a:lnSpc>
                <a:spcPct val="80000"/>
              </a:lnSpc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7"/>
              <a:buAutoNum type="arabicPeriod"/>
            </a:pPr>
            <a:r>
              <a:rPr lang="en-US" sz="1187">
                <a:latin typeface="Helvetica Neue"/>
                <a:ea typeface="Helvetica Neue"/>
                <a:cs typeface="Helvetica Neue"/>
                <a:sym typeface="Helvetica Neue"/>
              </a:rPr>
              <a:t>Think different. 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7"/>
              <a:buAutoNum type="arabicPeriod"/>
            </a:pPr>
            <a:r>
              <a:rPr lang="en-US" sz="1187">
                <a:latin typeface="Helvetica Neue"/>
                <a:ea typeface="Helvetica Neue"/>
                <a:cs typeface="Helvetica Neue"/>
                <a:sym typeface="Helvetica Neue"/>
              </a:rPr>
              <a:t>We try harder. 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7"/>
              <a:buAutoNum type="arabicPeriod"/>
            </a:pPr>
            <a:r>
              <a:rPr lang="en-US" sz="1187">
                <a:latin typeface="Helvetica Neue"/>
                <a:ea typeface="Helvetica Neue"/>
                <a:cs typeface="Helvetica Neue"/>
                <a:sym typeface="Helvetica Neue"/>
              </a:rPr>
              <a:t>Tastes great, less filling.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7"/>
              <a:buAutoNum type="arabicPeriod"/>
            </a:pPr>
            <a:r>
              <a:rPr lang="en-US" sz="1187">
                <a:latin typeface="Helvetica Neue"/>
                <a:ea typeface="Helvetica Neue"/>
                <a:cs typeface="Helvetica Neue"/>
                <a:sym typeface="Helvetica Neue"/>
              </a:rPr>
              <a:t>Melts in your mouth, not in your hands. </a:t>
            </a:r>
            <a:endParaRPr sz="1187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8600" lvl="0" marL="228600" rtl="0" algn="l">
              <a:lnSpc>
                <a:spcPct val="80000"/>
              </a:lnSpc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7"/>
              <a:buAutoNum type="arabicPeriod"/>
            </a:pPr>
            <a:r>
              <a:rPr lang="en-US" sz="1187">
                <a:latin typeface="Helvetica Neue"/>
                <a:ea typeface="Helvetica Neue"/>
                <a:cs typeface="Helvetica Neue"/>
                <a:sym typeface="Helvetica Neue"/>
              </a:rPr>
              <a:t>Takes a licking and keeps on ticking. </a:t>
            </a:r>
            <a:endParaRPr sz="1187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8600" lvl="0" marL="228600" rtl="0" algn="l">
              <a:lnSpc>
                <a:spcPct val="80000"/>
              </a:lnSpc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7"/>
              <a:buAutoNum type="arabicPeriod"/>
            </a:pPr>
            <a:r>
              <a:rPr lang="en-US" sz="1187">
                <a:latin typeface="Helvetica Neue"/>
                <a:ea typeface="Helvetica Neue"/>
                <a:cs typeface="Helvetica Neue"/>
                <a:sym typeface="Helvetica Neue"/>
              </a:rPr>
              <a:t>When it absolutely, positively has to be there overnight. </a:t>
            </a:r>
            <a:endParaRPr sz="1187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8600" lvl="0" marL="228600" rtl="0" algn="l">
              <a:lnSpc>
                <a:spcPct val="80000"/>
              </a:lnSpc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7"/>
              <a:buAutoNum type="arabicPeriod"/>
            </a:pPr>
            <a:r>
              <a:rPr lang="en-US" sz="1187">
                <a:latin typeface="Helvetica Neue"/>
                <a:ea typeface="Helvetica Neue"/>
                <a:cs typeface="Helvetica Neue"/>
                <a:sym typeface="Helvetica Neue"/>
              </a:rPr>
              <a:t>A diamond is forever. </a:t>
            </a:r>
            <a:endParaRPr sz="1187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8600" lvl="0" marL="228600" rtl="0" algn="l">
              <a:lnSpc>
                <a:spcPct val="80000"/>
              </a:lnSpc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7"/>
              <a:buAutoNum type="arabicPeriod"/>
            </a:pPr>
            <a:r>
              <a:rPr lang="en-US" sz="1187">
                <a:latin typeface="Helvetica Neue"/>
                <a:ea typeface="Helvetica Neue"/>
                <a:cs typeface="Helvetica Neue"/>
                <a:sym typeface="Helvetica Neue"/>
              </a:rPr>
              <a:t>Finger-lickin’good! </a:t>
            </a:r>
            <a:endParaRPr sz="1187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8600" lvl="0" marL="228600" rtl="0" algn="l">
              <a:lnSpc>
                <a:spcPct val="80000"/>
              </a:lnSpc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7"/>
              <a:buAutoNum type="arabicPeriod"/>
            </a:pPr>
            <a:r>
              <a:rPr lang="en-US" sz="1187">
                <a:latin typeface="Helvetica Neue"/>
                <a:ea typeface="Helvetica Neue"/>
                <a:cs typeface="Helvetica Neue"/>
                <a:sym typeface="Helvetica Neue"/>
              </a:rPr>
              <a:t>The uncola. </a:t>
            </a:r>
            <a:endParaRPr sz="1187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8600" lvl="0" marL="228600" rtl="0" algn="l">
              <a:lnSpc>
                <a:spcPct val="80000"/>
              </a:lnSpc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7"/>
              <a:buAutoNum type="arabicPeriod"/>
            </a:pPr>
            <a:r>
              <a:rPr lang="en-US" sz="1187">
                <a:latin typeface="Helvetica Neue"/>
                <a:ea typeface="Helvetica Neue"/>
                <a:cs typeface="Helvetica Neue"/>
                <a:sym typeface="Helvetica Neue"/>
              </a:rPr>
              <a:t>Let your fingers do the walking. </a:t>
            </a:r>
            <a:endParaRPr sz="1187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8600" lvl="0" marL="228600" rtl="0" algn="l">
              <a:lnSpc>
                <a:spcPct val="80000"/>
              </a:lnSpc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7"/>
              <a:buAutoNum type="arabicPeriod"/>
            </a:pPr>
            <a:r>
              <a:rPr lang="en-US" sz="1187">
                <a:latin typeface="Helvetica Neue"/>
                <a:ea typeface="Helvetica Neue"/>
                <a:cs typeface="Helvetica Neue"/>
                <a:sym typeface="Helvetica Neue"/>
              </a:rPr>
              <a:t>There are some things that money can’t buy. For everything else there’s MasterCard. (Priceless)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7"/>
              <a:buAutoNum type="arabicPeriod"/>
            </a:pPr>
            <a:r>
              <a:rPr lang="en-US" sz="1187">
                <a:latin typeface="Helvetica Neue"/>
                <a:ea typeface="Helvetica Neue"/>
                <a:cs typeface="Helvetica Neue"/>
                <a:sym typeface="Helvetica Neue"/>
              </a:rPr>
              <a:t>What happens here, stays here. </a:t>
            </a:r>
            <a:endParaRPr sz="1187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8600" lvl="0" marL="228600" rtl="0" algn="l">
              <a:lnSpc>
                <a:spcPct val="80000"/>
              </a:lnSpc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7"/>
              <a:buAutoNum type="arabicPeriod"/>
            </a:pPr>
            <a:r>
              <a:rPr lang="en-US" sz="1187">
                <a:latin typeface="Helvetica Neue"/>
                <a:ea typeface="Helvetica Neue"/>
                <a:cs typeface="Helvetica Neue"/>
                <a:sym typeface="Helvetica Neue"/>
              </a:rPr>
              <a:t>You’ve come a long way, baby. </a:t>
            </a:r>
            <a:endParaRPr sz="1187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8600" lvl="0" marL="228600" rtl="0" algn="l">
              <a:lnSpc>
                <a:spcPct val="80000"/>
              </a:lnSpc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7"/>
              <a:buAutoNum type="arabicPeriod"/>
            </a:pPr>
            <a:r>
              <a:rPr lang="en-US" sz="1187">
                <a:latin typeface="Helvetica Neue"/>
                <a:ea typeface="Helvetica Neue"/>
                <a:cs typeface="Helvetica Neue"/>
                <a:sym typeface="Helvetica Neue"/>
              </a:rPr>
              <a:t>We bring good things to lif</a:t>
            </a:r>
            <a:endParaRPr sz="1187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8600" lvl="0" marL="228600" rtl="0" algn="l">
              <a:lnSpc>
                <a:spcPct val="80000"/>
              </a:lnSpc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7"/>
              <a:buAutoNum type="arabicPeriod"/>
            </a:pPr>
            <a:r>
              <a:rPr lang="en-US" sz="1187">
                <a:latin typeface="Helvetica Neue"/>
                <a:ea typeface="Helvetica Neue"/>
                <a:cs typeface="Helvetica Neue"/>
                <a:sym typeface="Helvetica Neue"/>
              </a:rPr>
              <a:t>The ultimate driving machine.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7"/>
              <a:buAutoNum type="arabicPeriod"/>
            </a:pPr>
            <a:r>
              <a:rPr lang="en-US" sz="1187">
                <a:latin typeface="Helvetica Neue"/>
                <a:ea typeface="Helvetica Neue"/>
                <a:cs typeface="Helvetica Neue"/>
                <a:sym typeface="Helvetica Neue"/>
              </a:rPr>
              <a:t> Pork, the other white meat.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7"/>
              <a:buAutoNum type="arabicPeriod"/>
            </a:pPr>
            <a:r>
              <a:rPr lang="en-US" sz="1187">
                <a:latin typeface="Helvetica Neue"/>
                <a:ea typeface="Helvetica Neue"/>
                <a:cs typeface="Helvetica Neue"/>
                <a:sym typeface="Helvetica Neue"/>
              </a:rPr>
              <a:t> Have a Coke and a smile.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7"/>
              <a:buAutoNum type="arabicPeriod"/>
            </a:pPr>
            <a:r>
              <a:rPr lang="en-US" sz="1187">
                <a:latin typeface="Helvetica Neue"/>
                <a:ea typeface="Helvetica Neue"/>
                <a:cs typeface="Helvetica Neue"/>
                <a:sym typeface="Helvetica Neue"/>
              </a:rPr>
              <a:t> I love New York.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7"/>
              <a:buAutoNum type="arabicPeriod"/>
            </a:pPr>
            <a:r>
              <a:rPr lang="en-US" sz="1187">
                <a:latin typeface="Helvetica Neue"/>
                <a:ea typeface="Helvetica Neue"/>
                <a:cs typeface="Helvetica Neue"/>
                <a:sym typeface="Helvetica Neue"/>
              </a:rPr>
              <a:t> Betcha can’t eat just one</a:t>
            </a:r>
            <a:endParaRPr sz="1187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8600" lvl="0" marL="228600" rtl="0" algn="l">
              <a:lnSpc>
                <a:spcPct val="80000"/>
              </a:lnSpc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7"/>
              <a:buAutoNum type="arabicPeriod"/>
            </a:pPr>
            <a:r>
              <a:rPr lang="en-US" sz="1187">
                <a:latin typeface="Helvetica Neue"/>
                <a:ea typeface="Helvetica Neue"/>
                <a:cs typeface="Helvetica Neue"/>
                <a:sym typeface="Helvetica Neue"/>
              </a:rPr>
              <a:t> The happiest place on earth.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7"/>
              <a:buAutoNum type="arabicPeriod"/>
            </a:pPr>
            <a:r>
              <a:rPr lang="en-US" sz="1187">
                <a:latin typeface="Helvetica Neue"/>
                <a:ea typeface="Helvetica Neue"/>
                <a:cs typeface="Helvetica Neue"/>
                <a:sym typeface="Helvetica Neue"/>
              </a:rPr>
              <a:t>Beef. It’s what’s for dinner.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7"/>
              <a:buAutoNum type="arabicPeriod"/>
            </a:pPr>
            <a:r>
              <a:rPr lang="en-US" sz="1187">
                <a:latin typeface="Helvetica Neue"/>
                <a:ea typeface="Helvetica Neue"/>
                <a:cs typeface="Helvetica Neue"/>
                <a:sym typeface="Helvetica Neue"/>
              </a:rPr>
              <a:t> Is it live or is it Memorex?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7"/>
              <a:buAutoNum type="arabicPeriod"/>
            </a:pPr>
            <a:r>
              <a:rPr lang="en-US" sz="1187">
                <a:latin typeface="Helvetica Neue"/>
                <a:ea typeface="Helvetica Neue"/>
                <a:cs typeface="Helvetica Neue"/>
                <a:sym typeface="Helvetica Neue"/>
              </a:rPr>
              <a:t> Because I’m worth it. 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7"/>
              <a:buAutoNum type="arabicPeriod"/>
            </a:pPr>
            <a:r>
              <a:rPr lang="en-US" sz="1187">
                <a:latin typeface="Helvetica Neue"/>
                <a:ea typeface="Helvetica Neue"/>
                <a:cs typeface="Helvetica Neue"/>
                <a:sym typeface="Helvetica Neue"/>
              </a:rPr>
              <a:t> The few the proud, the marines.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7"/>
              <a:buAutoNum type="arabicPeriod"/>
            </a:pPr>
            <a:r>
              <a:rPr lang="en-US" sz="1187">
                <a:latin typeface="Helvetica Neue"/>
                <a:ea typeface="Helvetica Neue"/>
                <a:cs typeface="Helvetica Neue"/>
                <a:sym typeface="Helvetica Neue"/>
              </a:rPr>
              <a:t> Our repairmen are the loneliest guys in town.</a:t>
            </a:r>
            <a:endParaRPr/>
          </a:p>
          <a:p>
            <a:pPr indent="-171323" lvl="0" marL="228600" rtl="0" algn="l">
              <a:lnSpc>
                <a:spcPct val="8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2"/>
              <a:buNone/>
            </a:pPr>
            <a:r>
              <a:t/>
            </a:r>
            <a:endParaRPr sz="902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99923" lvl="0" marL="457200" rtl="0" algn="l">
              <a:lnSpc>
                <a:spcPct val="8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2"/>
              <a:buFont typeface="Calibri"/>
              <a:buNone/>
            </a:pPr>
            <a:r>
              <a:t/>
            </a:r>
            <a:endParaRPr sz="902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4" name="Google Shape;514;p5"/>
          <p:cNvSpPr txBox="1"/>
          <p:nvPr/>
        </p:nvSpPr>
        <p:spPr>
          <a:xfrm>
            <a:off x="171972" y="6202317"/>
            <a:ext cx="2047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TAGLINEGURU.COM</a:t>
            </a:r>
            <a:endParaRPr b="0" i="1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9c7a074aa7_0_0"/>
          <p:cNvSpPr txBox="1"/>
          <p:nvPr>
            <p:ph type="title"/>
          </p:nvPr>
        </p:nvSpPr>
        <p:spPr>
          <a:xfrm>
            <a:off x="457200" y="274638"/>
            <a:ext cx="82296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240"/>
              <a:buFont typeface="Helvetica Neue"/>
              <a:buNone/>
            </a:pPr>
            <a:br>
              <a:rPr lang="en-US" sz="3240">
                <a:solidFill>
                  <a:srgbClr val="660066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lang="en-US">
                <a:solidFill>
                  <a:srgbClr val="660066"/>
                </a:solidFill>
              </a:rPr>
              <a:t>EXERCISE #2: TAGLINE TWIST </a:t>
            </a:r>
            <a:endParaRPr b="0">
              <a:solidFill>
                <a:srgbClr val="660066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240"/>
              <a:buFont typeface="Helvetica Neue"/>
              <a:buNone/>
            </a:pPr>
            <a:r>
              <a:rPr lang="en-US" sz="2540">
                <a:latin typeface="Helvetica Neue"/>
                <a:ea typeface="Helvetica Neue"/>
                <a:cs typeface="Helvetica Neue"/>
                <a:sym typeface="Helvetica Neue"/>
              </a:rPr>
              <a:t>Worksheet</a:t>
            </a:r>
            <a:endParaRPr i="1" sz="74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240"/>
              <a:buFont typeface="Helvetica Neue"/>
              <a:buNone/>
            </a:pPr>
            <a:r>
              <a:t/>
            </a:r>
            <a:endParaRPr sz="3200">
              <a:solidFill>
                <a:srgbClr val="660066"/>
              </a:solidFill>
            </a:endParaRPr>
          </a:p>
        </p:txBody>
      </p:sp>
      <p:sp>
        <p:nvSpPr>
          <p:cNvPr id="520" name="Google Shape;520;g9c7a074aa7_0_0"/>
          <p:cNvSpPr txBox="1"/>
          <p:nvPr>
            <p:ph idx="1" type="body"/>
          </p:nvPr>
        </p:nvSpPr>
        <p:spPr>
          <a:xfrm>
            <a:off x="457200" y="1296987"/>
            <a:ext cx="8229600" cy="6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21" name="Google Shape;521;g9c7a074aa7_0_0"/>
          <p:cNvSpPr txBox="1"/>
          <p:nvPr>
            <p:ph idx="2" type="body"/>
          </p:nvPr>
        </p:nvSpPr>
        <p:spPr>
          <a:xfrm>
            <a:off x="457200" y="3955549"/>
            <a:ext cx="4040100" cy="25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1" lang="en-US" sz="1600">
                <a:latin typeface="Helvetica Neue"/>
                <a:ea typeface="Helvetica Neue"/>
                <a:cs typeface="Helvetica Neue"/>
                <a:sym typeface="Helvetica Neue"/>
              </a:rPr>
              <a:t>1.</a:t>
            </a:r>
            <a:endParaRPr/>
          </a:p>
          <a:p>
            <a:pPr indent="0" lvl="0" marL="0" rtl="0" algn="l">
              <a:lnSpc>
                <a:spcPct val="3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1" lang="en-US" sz="1600">
                <a:latin typeface="Helvetica Neue"/>
                <a:ea typeface="Helvetica Neue"/>
                <a:cs typeface="Helvetica Neue"/>
                <a:sym typeface="Helvetica Neue"/>
              </a:rPr>
              <a:t>2.</a:t>
            </a:r>
            <a:endParaRPr/>
          </a:p>
          <a:p>
            <a:pPr indent="0" lvl="0" marL="0" rtl="0" algn="l">
              <a:lnSpc>
                <a:spcPct val="3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1" lang="en-US" sz="1600">
                <a:latin typeface="Helvetica Neue"/>
                <a:ea typeface="Helvetica Neue"/>
                <a:cs typeface="Helvetica Neue"/>
                <a:sym typeface="Helvetica Neue"/>
              </a:rPr>
              <a:t>3.</a:t>
            </a:r>
            <a:endParaRPr/>
          </a:p>
        </p:txBody>
      </p:sp>
      <p:sp>
        <p:nvSpPr>
          <p:cNvPr id="522" name="Google Shape;522;g9c7a074aa7_0_0"/>
          <p:cNvSpPr txBox="1"/>
          <p:nvPr>
            <p:ph idx="3" type="body"/>
          </p:nvPr>
        </p:nvSpPr>
        <p:spPr>
          <a:xfrm>
            <a:off x="4645025" y="3315787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TWIST WITH YOUR BRAND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3" name="Google Shape;523;g9c7a074aa7_0_0"/>
          <p:cNvSpPr txBox="1"/>
          <p:nvPr>
            <p:ph idx="4" type="body"/>
          </p:nvPr>
        </p:nvSpPr>
        <p:spPr>
          <a:xfrm>
            <a:off x="4645025" y="3955549"/>
            <a:ext cx="4041900" cy="25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1" lang="en-US" sz="1600">
                <a:latin typeface="Helvetica Neue"/>
                <a:ea typeface="Helvetica Neue"/>
                <a:cs typeface="Helvetica Neue"/>
                <a:sym typeface="Helvetica Neue"/>
              </a:rPr>
              <a:t>1.</a:t>
            </a:r>
            <a:endParaRPr/>
          </a:p>
          <a:p>
            <a:pPr indent="0" lvl="0" marL="0" rtl="0" algn="l">
              <a:lnSpc>
                <a:spcPct val="3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1" lang="en-US" sz="1600">
                <a:latin typeface="Helvetica Neue"/>
                <a:ea typeface="Helvetica Neue"/>
                <a:cs typeface="Helvetica Neue"/>
                <a:sym typeface="Helvetica Neue"/>
              </a:rPr>
              <a:t>2.</a:t>
            </a:r>
            <a:endParaRPr/>
          </a:p>
          <a:p>
            <a:pPr indent="0" lvl="0" marL="0" rtl="0" algn="l">
              <a:lnSpc>
                <a:spcPct val="3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1" lang="en-US" sz="1600">
                <a:latin typeface="Helvetica Neue"/>
                <a:ea typeface="Helvetica Neue"/>
                <a:cs typeface="Helvetica Neue"/>
                <a:sym typeface="Helvetica Neue"/>
              </a:rPr>
              <a:t>3.</a:t>
            </a:r>
            <a:endParaRPr/>
          </a:p>
        </p:txBody>
      </p:sp>
      <p:sp>
        <p:nvSpPr>
          <p:cNvPr id="524" name="Google Shape;524;g9c7a074aa7_0_0"/>
          <p:cNvSpPr txBox="1"/>
          <p:nvPr/>
        </p:nvSpPr>
        <p:spPr>
          <a:xfrm>
            <a:off x="604837" y="3326522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YOUR TOP 3 FAVORITE TAGLINES</a:t>
            </a:r>
            <a:endParaRPr b="1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5" name="Google Shape;525;g9c7a074aa7_0_0"/>
          <p:cNvSpPr txBox="1"/>
          <p:nvPr/>
        </p:nvSpPr>
        <p:spPr>
          <a:xfrm>
            <a:off x="457200" y="2362242"/>
            <a:ext cx="8229600" cy="6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(Brand Promise):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2012-06-12T20:00:45Z</dcterms:created>
  <dc:creator>julie cottineau</dc:creator>
</cp:coreProperties>
</file>